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5" r:id="rId4"/>
    <p:sldId id="258" r:id="rId5"/>
    <p:sldId id="256" r:id="rId6"/>
    <p:sldId id="264" r:id="rId7"/>
    <p:sldId id="259" r:id="rId8"/>
    <p:sldId id="263" r:id="rId9"/>
    <p:sldId id="266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94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7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56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47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0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86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75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8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8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40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6D01-5653-42DA-89E2-179E9C689990}" type="datetimeFigureOut">
              <a:rPr lang="fr-FR" smtClean="0"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B655-E305-46DD-9DB4-2C1ABD2DC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97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d14rmgtrwzf5a.cloudfront.net/sites/default/files/marijuana_brain_diag2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2588" y="256675"/>
            <a:ext cx="8081211" cy="1434014"/>
          </a:xfrm>
        </p:spPr>
        <p:txBody>
          <a:bodyPr/>
          <a:lstStyle/>
          <a:p>
            <a:r>
              <a:rPr lang="fr-FR" dirty="0" err="1"/>
              <a:t>Medicinal</a:t>
            </a:r>
            <a:r>
              <a:rPr lang="fr-FR" dirty="0"/>
              <a:t> plants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4872789" cy="1174249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Some</a:t>
            </a:r>
            <a:r>
              <a:rPr lang="fr-FR" dirty="0"/>
              <a:t> ethnies </a:t>
            </a:r>
            <a:r>
              <a:rPr lang="fr-FR" dirty="0" err="1"/>
              <a:t>still</a:t>
            </a:r>
            <a:r>
              <a:rPr lang="fr-FR" dirty="0"/>
              <a:t> use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exclusively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717631" y="2635750"/>
            <a:ext cx="4872789" cy="1174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But </a:t>
            </a:r>
            <a:r>
              <a:rPr lang="fr-FR" dirty="0" err="1"/>
              <a:t>some</a:t>
            </a:r>
            <a:r>
              <a:rPr lang="fr-FR" dirty="0"/>
              <a:t> of </a:t>
            </a:r>
            <a:r>
              <a:rPr lang="fr-FR" dirty="0" err="1"/>
              <a:t>them</a:t>
            </a:r>
            <a:r>
              <a:rPr lang="fr-FR" dirty="0"/>
              <a:t> are </a:t>
            </a:r>
            <a:r>
              <a:rPr lang="fr-FR" dirty="0" err="1"/>
              <a:t>forbidden</a:t>
            </a:r>
            <a:r>
              <a:rPr lang="fr-FR" dirty="0"/>
              <a:t> in a lot of country</a:t>
            </a:r>
          </a:p>
        </p:txBody>
      </p:sp>
      <p:pic>
        <p:nvPicPr>
          <p:cNvPr id="6146" name="Picture 2" descr="https://www.thedollarbusiness.com/wp-content/uploads/2015/03/Medicinal-plants-The-Dollar-Bus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1" y="2999873"/>
            <a:ext cx="5085347" cy="31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56" y="-294751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II. </a:t>
            </a:r>
            <a:r>
              <a:rPr lang="fr-FR" sz="4000" dirty="0" err="1"/>
              <a:t>What</a:t>
            </a:r>
            <a:r>
              <a:rPr lang="fr-FR" sz="4000" dirty="0"/>
              <a:t> and how </a:t>
            </a:r>
            <a:r>
              <a:rPr lang="fr-FR" sz="4000" dirty="0" err="1"/>
              <a:t>it</a:t>
            </a:r>
            <a:r>
              <a:rPr lang="fr-FR" sz="4000" dirty="0"/>
              <a:t> </a:t>
            </a:r>
            <a:r>
              <a:rPr lang="fr-FR" sz="4000" dirty="0" err="1"/>
              <a:t>could</a:t>
            </a:r>
            <a:r>
              <a:rPr lang="fr-FR" sz="4000" dirty="0"/>
              <a:t> cure </a:t>
            </a:r>
            <a:r>
              <a:rPr lang="fr-FR" sz="4000" dirty="0" err="1"/>
              <a:t>actual</a:t>
            </a:r>
            <a:r>
              <a:rPr lang="fr-FR" sz="4000" dirty="0"/>
              <a:t> </a:t>
            </a:r>
            <a:r>
              <a:rPr lang="fr-FR" sz="4000" dirty="0" err="1"/>
              <a:t>diseases</a:t>
            </a:r>
            <a:endParaRPr lang="fr-FR" sz="4000" dirty="0"/>
          </a:p>
        </p:txBody>
      </p:sp>
      <p:sp>
        <p:nvSpPr>
          <p:cNvPr id="4" name="Sous-titre 2"/>
          <p:cNvSpPr>
            <a:spLocks noGrp="1"/>
          </p:cNvSpPr>
          <p:nvPr>
            <p:ph idx="1"/>
          </p:nvPr>
        </p:nvSpPr>
        <p:spPr>
          <a:xfrm>
            <a:off x="263165" y="820131"/>
            <a:ext cx="11133841" cy="5222451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Medical marijuana, a muscle relaxer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It can cure depressions or stress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It can cure sclerosis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It can enhance sleep and change your mood in the </a:t>
            </a:r>
            <a:r>
              <a:rPr lang="en-US" sz="2400" dirty="0" err="1"/>
              <a:t>mording</a:t>
            </a:r>
            <a:r>
              <a:rPr lang="en-US" sz="24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r>
              <a:rPr lang="en-US" sz="2400" b="1" dirty="0"/>
              <a:t>Medical marijuana can dilated you vessels 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This property allows to prevent glaucoma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It can be used in heart diseases  </a:t>
            </a:r>
          </a:p>
          <a:p>
            <a:pPr algn="l"/>
            <a:endParaRPr lang="en-US" sz="2400" dirty="0"/>
          </a:p>
          <a:p>
            <a:pPr algn="l"/>
            <a:r>
              <a:rPr lang="en-US" sz="2400" b="1" dirty="0"/>
              <a:t>The creation of a new drug 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/>
              <a:t>Dronabinal</a:t>
            </a:r>
            <a:r>
              <a:rPr lang="en-US" sz="2400" dirty="0"/>
              <a:t> is a drug made from synthetic THC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It helps people diagnosed with anorexia, Alzheimer's disease or HIV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It helps people suffering from cancer </a:t>
            </a:r>
          </a:p>
        </p:txBody>
      </p:sp>
    </p:spTree>
    <p:extLst>
      <p:ext uri="{BB962C8B-B14F-4D97-AF65-F5344CB8AC3E}">
        <p14:creationId xmlns:p14="http://schemas.microsoft.com/office/powerpoint/2010/main" val="132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of a cross section of the brain with marked areas that are affected by THC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7" y="2054771"/>
            <a:ext cx="3376389" cy="331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143672" y="540618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THC </a:t>
            </a:r>
            <a:r>
              <a:rPr lang="fr-FR" dirty="0" err="1"/>
              <a:t>acts</a:t>
            </a:r>
            <a:r>
              <a:rPr lang="fr-FR" dirty="0"/>
              <a:t> on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brain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receptors</a:t>
            </a:r>
            <a:r>
              <a:rPr lang="fr-FR" dirty="0"/>
              <a:t>.</a:t>
            </a:r>
          </a:p>
          <a:p>
            <a:r>
              <a:rPr lang="fr-FR" dirty="0" err="1"/>
              <a:t>Overactivates</a:t>
            </a:r>
            <a:r>
              <a:rPr lang="fr-FR" dirty="0"/>
              <a:t> parts of the </a:t>
            </a:r>
            <a:r>
              <a:rPr lang="fr-FR" dirty="0" err="1"/>
              <a:t>brain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contain</a:t>
            </a:r>
            <a:r>
              <a:rPr lang="fr-FR" dirty="0"/>
              <a:t> the </a:t>
            </a:r>
            <a:r>
              <a:rPr lang="fr-FR" dirty="0" err="1"/>
              <a:t>highest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receptors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83632" y="686619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How </a:t>
            </a:r>
            <a:r>
              <a:rPr lang="fr-FR" sz="4000" dirty="0" err="1"/>
              <a:t>does</a:t>
            </a:r>
            <a:r>
              <a:rPr lang="fr-FR" sz="4000" dirty="0"/>
              <a:t> marijuana affect the </a:t>
            </a:r>
            <a:r>
              <a:rPr lang="fr-FR" sz="4000" dirty="0" err="1"/>
              <a:t>brain</a:t>
            </a:r>
            <a:r>
              <a:rPr lang="fr-FR" sz="4000" dirty="0"/>
              <a:t>?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4581832" cy="747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/>
              <a:t>III. </a:t>
            </a:r>
            <a:r>
              <a:rPr lang="fr-FR" sz="4400" dirty="0" err="1"/>
              <a:t>Side</a:t>
            </a:r>
            <a:r>
              <a:rPr lang="fr-FR" sz="4400" dirty="0"/>
              <a:t> </a:t>
            </a:r>
            <a:r>
              <a:rPr lang="fr-FR" sz="4400" dirty="0" err="1"/>
              <a:t>effects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71761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Short-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Effects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Altered</a:t>
            </a:r>
            <a:r>
              <a:rPr lang="fr-FR" dirty="0"/>
              <a:t> </a:t>
            </a:r>
            <a:r>
              <a:rPr lang="fr-FR" dirty="0" err="1"/>
              <a:t>senses</a:t>
            </a:r>
            <a:endParaRPr lang="fr-FR" dirty="0"/>
          </a:p>
          <a:p>
            <a:r>
              <a:rPr lang="fr-FR" dirty="0" err="1"/>
              <a:t>Altered</a:t>
            </a:r>
            <a:r>
              <a:rPr lang="fr-FR" dirty="0"/>
              <a:t> sens of time</a:t>
            </a:r>
          </a:p>
          <a:p>
            <a:r>
              <a:rPr lang="fr-FR" dirty="0"/>
              <a:t>Changes in </a:t>
            </a:r>
            <a:r>
              <a:rPr lang="fr-FR" dirty="0" err="1"/>
              <a:t>mood</a:t>
            </a:r>
            <a:endParaRPr lang="fr-FR" dirty="0"/>
          </a:p>
          <a:p>
            <a:r>
              <a:rPr lang="fr-FR" dirty="0" err="1"/>
              <a:t>Impaired</a:t>
            </a:r>
            <a:r>
              <a:rPr lang="fr-FR" dirty="0"/>
              <a:t> body </a:t>
            </a:r>
            <a:r>
              <a:rPr lang="fr-FR" dirty="0" err="1"/>
              <a:t>movement</a:t>
            </a:r>
            <a:endParaRPr lang="fr-FR" dirty="0"/>
          </a:p>
          <a:p>
            <a:r>
              <a:rPr lang="fr-FR" dirty="0" err="1"/>
              <a:t>Difficulty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thinking</a:t>
            </a:r>
            <a:r>
              <a:rPr lang="fr-FR" dirty="0"/>
              <a:t> and </a:t>
            </a:r>
            <a:r>
              <a:rPr lang="fr-FR" dirty="0" err="1"/>
              <a:t>problem</a:t>
            </a:r>
            <a:r>
              <a:rPr lang="fr-FR" dirty="0"/>
              <a:t>-</a:t>
            </a:r>
            <a:r>
              <a:rPr lang="fr-FR" dirty="0" err="1"/>
              <a:t>solving</a:t>
            </a:r>
            <a:endParaRPr lang="fr-FR" dirty="0"/>
          </a:p>
          <a:p>
            <a:r>
              <a:rPr lang="fr-FR" dirty="0" err="1"/>
              <a:t>Impaired</a:t>
            </a:r>
            <a:r>
              <a:rPr lang="fr-FR" dirty="0"/>
              <a:t> </a:t>
            </a:r>
            <a:r>
              <a:rPr lang="fr-FR" dirty="0" err="1"/>
              <a:t>memory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51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Long-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Effects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Reduces</a:t>
            </a:r>
            <a:r>
              <a:rPr lang="fr-FR" dirty="0"/>
              <a:t> </a:t>
            </a:r>
            <a:r>
              <a:rPr lang="fr-FR" b="1" dirty="0" err="1"/>
              <a:t>thinking</a:t>
            </a:r>
            <a:r>
              <a:rPr lang="fr-FR" b="1" dirty="0"/>
              <a:t>, </a:t>
            </a:r>
            <a:r>
              <a:rPr lang="fr-FR" b="1" dirty="0" err="1"/>
              <a:t>memory</a:t>
            </a:r>
            <a:r>
              <a:rPr lang="fr-FR" b="1" dirty="0"/>
              <a:t>, </a:t>
            </a:r>
            <a:r>
              <a:rPr lang="fr-FR" b="1" dirty="0" err="1"/>
              <a:t>learning</a:t>
            </a:r>
            <a:r>
              <a:rPr lang="fr-FR" b="1" dirty="0"/>
              <a:t> </a:t>
            </a:r>
            <a:r>
              <a:rPr lang="fr-FR" b="1" dirty="0" err="1"/>
              <a:t>functions</a:t>
            </a:r>
            <a:endParaRPr lang="fr-FR" b="1" dirty="0"/>
          </a:p>
          <a:p>
            <a:r>
              <a:rPr lang="fr-FR" dirty="0"/>
              <a:t>Affects on how the </a:t>
            </a:r>
            <a:r>
              <a:rPr lang="fr-FR" dirty="0" err="1"/>
              <a:t>brain</a:t>
            </a:r>
            <a:r>
              <a:rPr lang="fr-FR" dirty="0"/>
              <a:t> </a:t>
            </a:r>
            <a:r>
              <a:rPr lang="fr-FR" dirty="0" err="1"/>
              <a:t>builds</a:t>
            </a:r>
            <a:r>
              <a:rPr lang="fr-FR" dirty="0"/>
              <a:t> </a:t>
            </a:r>
            <a:r>
              <a:rPr lang="fr-FR" b="1" dirty="0"/>
              <a:t>connections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areas </a:t>
            </a:r>
            <a:r>
              <a:rPr lang="fr-FR" dirty="0" err="1"/>
              <a:t>necessary</a:t>
            </a:r>
            <a:r>
              <a:rPr lang="fr-FR" dirty="0"/>
              <a:t> for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functions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45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Research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New </a:t>
            </a:r>
            <a:r>
              <a:rPr lang="fr-FR" dirty="0" err="1"/>
              <a:t>Zealand</a:t>
            </a:r>
            <a:endParaRPr lang="fr-FR" dirty="0"/>
          </a:p>
          <a:p>
            <a:pPr>
              <a:buFont typeface="Wingdings"/>
              <a:buChar char="à"/>
            </a:pPr>
            <a:r>
              <a:rPr lang="fr-FR" dirty="0" err="1">
                <a:sym typeface="Wingdings" pitchFamily="2" charset="2"/>
              </a:rPr>
              <a:t>Lost</a:t>
            </a:r>
            <a:r>
              <a:rPr lang="fr-FR" dirty="0">
                <a:sym typeface="Wingdings" pitchFamily="2" charset="2"/>
              </a:rPr>
              <a:t> mental </a:t>
            </a:r>
            <a:r>
              <a:rPr lang="fr-FR" dirty="0" err="1">
                <a:sym typeface="Wingdings" pitchFamily="2" charset="2"/>
              </a:rPr>
              <a:t>ability</a:t>
            </a:r>
            <a:r>
              <a:rPr lang="fr-FR" dirty="0">
                <a:sym typeface="Wingdings" pitchFamily="2" charset="2"/>
              </a:rPr>
              <a:t>:  </a:t>
            </a:r>
            <a:r>
              <a:rPr lang="fr-FR" b="1" dirty="0">
                <a:sym typeface="Wingdings" pitchFamily="2" charset="2"/>
              </a:rPr>
              <a:t>-8 IQ points </a:t>
            </a:r>
            <a:r>
              <a:rPr lang="fr-FR" dirty="0" err="1">
                <a:sym typeface="Wingdings" pitchFamily="2" charset="2"/>
              </a:rPr>
              <a:t>between</a:t>
            </a:r>
            <a:r>
              <a:rPr lang="fr-FR" dirty="0">
                <a:sym typeface="Wingdings" pitchFamily="2" charset="2"/>
              </a:rPr>
              <a:t> 13 and 38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01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: </a:t>
            </a:r>
            <a:r>
              <a:rPr lang="fr-FR" dirty="0" err="1"/>
              <a:t>Physical</a:t>
            </a:r>
            <a:r>
              <a:rPr lang="fr-FR" dirty="0"/>
              <a:t> </a:t>
            </a:r>
            <a:r>
              <a:rPr lang="fr-FR" dirty="0" err="1"/>
              <a:t>Effects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Breathing</a:t>
            </a:r>
            <a:r>
              <a:rPr lang="fr-FR" b="1" dirty="0"/>
              <a:t> </a:t>
            </a:r>
            <a:r>
              <a:rPr lang="fr-FR" b="1" dirty="0" err="1"/>
              <a:t>problems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irritates</a:t>
            </a:r>
            <a:r>
              <a:rPr lang="fr-FR" dirty="0"/>
              <a:t> </a:t>
            </a:r>
            <a:r>
              <a:rPr lang="fr-FR" dirty="0" err="1"/>
              <a:t>lungs</a:t>
            </a:r>
            <a:r>
              <a:rPr lang="fr-FR" dirty="0"/>
              <a:t>, </a:t>
            </a:r>
            <a:r>
              <a:rPr lang="fr-FR" dirty="0" err="1"/>
              <a:t>cough</a:t>
            </a:r>
            <a:r>
              <a:rPr lang="fr-FR" dirty="0"/>
              <a:t>, </a:t>
            </a:r>
            <a:r>
              <a:rPr lang="fr-FR" dirty="0" err="1"/>
              <a:t>phlegm</a:t>
            </a:r>
            <a:r>
              <a:rPr lang="fr-FR" dirty="0"/>
              <a:t>, </a:t>
            </a:r>
            <a:r>
              <a:rPr lang="fr-FR" dirty="0" err="1"/>
              <a:t>lung</a:t>
            </a:r>
            <a:r>
              <a:rPr lang="fr-FR" dirty="0"/>
              <a:t> </a:t>
            </a:r>
            <a:r>
              <a:rPr lang="fr-FR" dirty="0" err="1"/>
              <a:t>illness</a:t>
            </a:r>
            <a:r>
              <a:rPr lang="fr-FR" dirty="0"/>
              <a:t>/infection, </a:t>
            </a:r>
            <a:r>
              <a:rPr lang="fr-FR" dirty="0" err="1"/>
              <a:t>lung</a:t>
            </a:r>
            <a:r>
              <a:rPr lang="fr-FR" dirty="0"/>
              <a:t> cancer)</a:t>
            </a:r>
          </a:p>
          <a:p>
            <a:r>
              <a:rPr lang="fr-FR" b="1" dirty="0" err="1"/>
              <a:t>Increased</a:t>
            </a:r>
            <a:r>
              <a:rPr lang="fr-FR" b="1" dirty="0"/>
              <a:t> </a:t>
            </a:r>
            <a:r>
              <a:rPr lang="fr-FR" b="1" dirty="0" err="1"/>
              <a:t>heart</a:t>
            </a:r>
            <a:r>
              <a:rPr lang="fr-FR" b="1" dirty="0"/>
              <a:t> rate </a:t>
            </a:r>
            <a:r>
              <a:rPr lang="fr-FR" dirty="0"/>
              <a:t>(</a:t>
            </a:r>
            <a:r>
              <a:rPr lang="fr-FR" dirty="0" err="1"/>
              <a:t>raises</a:t>
            </a:r>
            <a:r>
              <a:rPr lang="fr-FR" dirty="0"/>
              <a:t> </a:t>
            </a:r>
            <a:r>
              <a:rPr lang="fr-FR" dirty="0" err="1"/>
              <a:t>heart</a:t>
            </a:r>
            <a:r>
              <a:rPr lang="fr-FR" dirty="0"/>
              <a:t> rate for up to 3h </a:t>
            </a:r>
            <a:r>
              <a:rPr lang="fr-FR" dirty="0" err="1"/>
              <a:t>after</a:t>
            </a:r>
            <a:r>
              <a:rPr lang="fr-FR" dirty="0"/>
              <a:t> smoking, </a:t>
            </a:r>
            <a:r>
              <a:rPr lang="fr-FR" dirty="0" err="1"/>
              <a:t>heart</a:t>
            </a:r>
            <a:r>
              <a:rPr lang="fr-FR" dirty="0"/>
              <a:t> </a:t>
            </a:r>
            <a:r>
              <a:rPr lang="fr-FR" dirty="0" err="1"/>
              <a:t>attack</a:t>
            </a:r>
            <a:r>
              <a:rPr lang="fr-FR" dirty="0"/>
              <a:t>)</a:t>
            </a:r>
          </a:p>
          <a:p>
            <a:r>
              <a:rPr lang="fr-FR" b="1" dirty="0" err="1"/>
              <a:t>Problem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child</a:t>
            </a:r>
            <a:r>
              <a:rPr lang="fr-FR" b="1" dirty="0"/>
              <a:t> </a:t>
            </a:r>
            <a:r>
              <a:rPr lang="fr-FR" b="1" dirty="0" err="1"/>
              <a:t>development</a:t>
            </a:r>
            <a:r>
              <a:rPr lang="fr-FR" b="1" dirty="0"/>
              <a:t> </a:t>
            </a:r>
            <a:r>
              <a:rPr lang="fr-FR" b="1" dirty="0" err="1"/>
              <a:t>during</a:t>
            </a:r>
            <a:r>
              <a:rPr lang="fr-FR" b="1" dirty="0"/>
              <a:t> and </a:t>
            </a:r>
            <a:r>
              <a:rPr lang="fr-FR" b="1" dirty="0" err="1"/>
              <a:t>after</a:t>
            </a:r>
            <a:r>
              <a:rPr lang="fr-FR" b="1" dirty="0"/>
              <a:t> </a:t>
            </a:r>
            <a:r>
              <a:rPr lang="fr-FR" b="1" dirty="0" err="1"/>
              <a:t>pregnancy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birth</a:t>
            </a:r>
            <a:r>
              <a:rPr lang="fr-FR" dirty="0"/>
              <a:t> </a:t>
            </a:r>
            <a:r>
              <a:rPr lang="fr-FR" dirty="0" err="1"/>
              <a:t>weight</a:t>
            </a:r>
            <a:r>
              <a:rPr lang="fr-FR" dirty="0"/>
              <a:t>, </a:t>
            </a:r>
            <a:r>
              <a:rPr lang="fr-FR" dirty="0" err="1"/>
              <a:t>brain</a:t>
            </a:r>
            <a:r>
              <a:rPr lang="fr-FR" dirty="0"/>
              <a:t> and </a:t>
            </a:r>
            <a:r>
              <a:rPr lang="fr-FR" dirty="0" err="1"/>
              <a:t>behavioral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, </a:t>
            </a:r>
            <a:r>
              <a:rPr lang="fr-FR" dirty="0" err="1"/>
              <a:t>breast</a:t>
            </a:r>
            <a:r>
              <a:rPr lang="fr-FR" dirty="0"/>
              <a:t> </a:t>
            </a:r>
            <a:r>
              <a:rPr lang="fr-FR" dirty="0" err="1"/>
              <a:t>milk</a:t>
            </a:r>
            <a:r>
              <a:rPr lang="fr-FR" dirty="0"/>
              <a:t>)</a:t>
            </a:r>
          </a:p>
          <a:p>
            <a:pPr>
              <a:buNone/>
            </a:pP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44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Mental </a:t>
            </a:r>
            <a:r>
              <a:rPr lang="fr-FR" dirty="0" err="1"/>
              <a:t>Effects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Temporary</a:t>
            </a:r>
            <a:r>
              <a:rPr lang="fr-FR" b="1" dirty="0"/>
              <a:t> hallucinations </a:t>
            </a:r>
            <a:r>
              <a:rPr lang="fr-FR" dirty="0"/>
              <a:t>(</a:t>
            </a:r>
            <a:r>
              <a:rPr lang="fr-FR" dirty="0" err="1"/>
              <a:t>fake</a:t>
            </a:r>
            <a:r>
              <a:rPr lang="fr-FR" dirty="0"/>
              <a:t> sensations and images)</a:t>
            </a:r>
          </a:p>
          <a:p>
            <a:r>
              <a:rPr lang="fr-FR" b="1" dirty="0" err="1"/>
              <a:t>Temporary</a:t>
            </a:r>
            <a:r>
              <a:rPr lang="fr-FR" b="1" dirty="0"/>
              <a:t> </a:t>
            </a:r>
            <a:r>
              <a:rPr lang="fr-FR" b="1" dirty="0" err="1"/>
              <a:t>paranoia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distrust</a:t>
            </a:r>
            <a:r>
              <a:rPr lang="fr-FR" dirty="0"/>
              <a:t> of </a:t>
            </a:r>
            <a:r>
              <a:rPr lang="fr-FR" dirty="0" err="1"/>
              <a:t>others</a:t>
            </a:r>
            <a:r>
              <a:rPr lang="fr-FR" dirty="0"/>
              <a:t>)</a:t>
            </a:r>
          </a:p>
          <a:p>
            <a:r>
              <a:rPr lang="fr-FR" b="1" dirty="0" err="1"/>
              <a:t>Worsening</a:t>
            </a:r>
            <a:r>
              <a:rPr lang="fr-FR" b="1" dirty="0"/>
              <a:t> </a:t>
            </a:r>
            <a:r>
              <a:rPr lang="fr-FR" b="1" dirty="0" err="1"/>
              <a:t>symptoms</a:t>
            </a:r>
            <a:r>
              <a:rPr lang="fr-FR" b="1" dirty="0"/>
              <a:t> </a:t>
            </a:r>
            <a:r>
              <a:rPr lang="fr-FR" dirty="0"/>
              <a:t>(in 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schizophrenia</a:t>
            </a:r>
            <a:r>
              <a:rPr lang="fr-FR" dirty="0"/>
              <a:t>)</a:t>
            </a:r>
          </a:p>
          <a:p>
            <a:r>
              <a:rPr lang="fr-FR" b="1" dirty="0"/>
              <a:t>Mental </a:t>
            </a:r>
            <a:r>
              <a:rPr lang="fr-FR" b="1" dirty="0" err="1"/>
              <a:t>heatlh</a:t>
            </a:r>
            <a:r>
              <a:rPr lang="fr-FR" b="1" dirty="0"/>
              <a:t> </a:t>
            </a:r>
            <a:r>
              <a:rPr lang="fr-FR" b="1" dirty="0" err="1"/>
              <a:t>problems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depression</a:t>
            </a:r>
            <a:r>
              <a:rPr lang="fr-FR" dirty="0"/>
              <a:t>, </a:t>
            </a:r>
            <a:r>
              <a:rPr lang="fr-FR" dirty="0" err="1"/>
              <a:t>anxiety</a:t>
            </a:r>
            <a:r>
              <a:rPr lang="fr-FR" dirty="0"/>
              <a:t>, </a:t>
            </a:r>
            <a:r>
              <a:rPr lang="fr-FR" dirty="0" err="1"/>
              <a:t>suicidal</a:t>
            </a:r>
            <a:r>
              <a:rPr lang="fr-FR" dirty="0"/>
              <a:t> </a:t>
            </a:r>
            <a:r>
              <a:rPr lang="fr-FR" dirty="0" err="1"/>
              <a:t>thoughts</a:t>
            </a:r>
            <a:r>
              <a:rPr lang="fr-FR" dirty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9112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How </a:t>
            </a:r>
            <a:r>
              <a:rPr lang="fr-FR" dirty="0" err="1"/>
              <a:t>does</a:t>
            </a:r>
            <a:r>
              <a:rPr lang="fr-FR" dirty="0"/>
              <a:t> marijuana affect a </a:t>
            </a:r>
            <a:r>
              <a:rPr lang="fr-FR" dirty="0" err="1"/>
              <a:t>person’s</a:t>
            </a:r>
            <a:r>
              <a:rPr lang="fr-FR" dirty="0"/>
              <a:t> life?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Lower</a:t>
            </a:r>
            <a:r>
              <a:rPr lang="fr-FR" dirty="0"/>
              <a:t> life satisfaction</a:t>
            </a:r>
          </a:p>
          <a:p>
            <a:r>
              <a:rPr lang="fr-FR" dirty="0" err="1"/>
              <a:t>Poorer</a:t>
            </a:r>
            <a:r>
              <a:rPr lang="fr-FR" dirty="0"/>
              <a:t> mental </a:t>
            </a:r>
            <a:r>
              <a:rPr lang="fr-FR" dirty="0" err="1"/>
              <a:t>health</a:t>
            </a:r>
            <a:endParaRPr lang="fr-FR" dirty="0"/>
          </a:p>
          <a:p>
            <a:r>
              <a:rPr lang="fr-FR" dirty="0" err="1"/>
              <a:t>Poorer</a:t>
            </a:r>
            <a:r>
              <a:rPr lang="fr-FR" dirty="0"/>
              <a:t> </a:t>
            </a:r>
            <a:r>
              <a:rPr lang="fr-FR" dirty="0" err="1"/>
              <a:t>physical</a:t>
            </a:r>
            <a:r>
              <a:rPr lang="fr-FR" dirty="0"/>
              <a:t> </a:t>
            </a:r>
            <a:r>
              <a:rPr lang="fr-FR" dirty="0" err="1"/>
              <a:t>health</a:t>
            </a:r>
            <a:endParaRPr lang="fr-FR" dirty="0"/>
          </a:p>
          <a:p>
            <a:r>
              <a:rPr lang="fr-FR" dirty="0"/>
              <a:t>More </a:t>
            </a:r>
            <a:r>
              <a:rPr lang="fr-FR" dirty="0" err="1"/>
              <a:t>relationship</a:t>
            </a:r>
            <a:r>
              <a:rPr lang="fr-FR" dirty="0"/>
              <a:t> </a:t>
            </a:r>
            <a:r>
              <a:rPr lang="fr-FR" dirty="0" err="1"/>
              <a:t>problems</a:t>
            </a:r>
            <a:endParaRPr lang="fr-FR" dirty="0"/>
          </a:p>
          <a:p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academic</a:t>
            </a:r>
            <a:r>
              <a:rPr lang="fr-FR" dirty="0"/>
              <a:t> and </a:t>
            </a:r>
            <a:r>
              <a:rPr lang="fr-FR" dirty="0" err="1"/>
              <a:t>career</a:t>
            </a:r>
            <a:r>
              <a:rPr lang="fr-FR" dirty="0"/>
              <a:t> </a:t>
            </a:r>
            <a:r>
              <a:rPr lang="fr-FR" dirty="0" err="1"/>
              <a:t>success</a:t>
            </a:r>
            <a:endParaRPr lang="fr-FR" dirty="0"/>
          </a:p>
          <a:p>
            <a:r>
              <a:rPr lang="fr-FR" dirty="0"/>
              <a:t> job absences, accidents, injuries</a:t>
            </a:r>
          </a:p>
          <a:p>
            <a:r>
              <a:rPr lang="fr-FR" dirty="0" err="1"/>
              <a:t>Dropping</a:t>
            </a:r>
            <a:r>
              <a:rPr lang="fr-FR" dirty="0"/>
              <a:t> out of </a:t>
            </a:r>
            <a:r>
              <a:rPr lang="fr-FR" dirty="0" err="1"/>
              <a:t>school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39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Can marijuana </a:t>
            </a:r>
            <a:r>
              <a:rPr lang="fr-FR" dirty="0" err="1"/>
              <a:t>lead</a:t>
            </a:r>
            <a:r>
              <a:rPr lang="fr-FR" dirty="0"/>
              <a:t> to substance use </a:t>
            </a:r>
            <a:r>
              <a:rPr lang="fr-FR" dirty="0" err="1"/>
              <a:t>disorder</a:t>
            </a:r>
            <a:r>
              <a:rPr lang="fr-FR" dirty="0"/>
              <a:t> and addiction?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lead</a:t>
            </a:r>
            <a:r>
              <a:rPr lang="fr-FR" dirty="0"/>
              <a:t> to the </a:t>
            </a: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problem</a:t>
            </a:r>
            <a:r>
              <a:rPr lang="fr-FR" dirty="0"/>
              <a:t> use=</a:t>
            </a:r>
            <a:r>
              <a:rPr lang="fr-FR" i="1" dirty="0"/>
              <a:t>substance use </a:t>
            </a:r>
            <a:r>
              <a:rPr lang="fr-FR" i="1" dirty="0" err="1"/>
              <a:t>disorder</a:t>
            </a:r>
            <a:r>
              <a:rPr lang="fr-FR" dirty="0"/>
              <a:t>=30 %</a:t>
            </a:r>
          </a:p>
          <a:p>
            <a:r>
              <a:rPr lang="fr-FR" dirty="0"/>
              <a:t>and in </a:t>
            </a:r>
            <a:r>
              <a:rPr lang="fr-FR" dirty="0" err="1"/>
              <a:t>severe</a:t>
            </a:r>
            <a:r>
              <a:rPr lang="fr-FR" dirty="0"/>
              <a:t> cases to addiction</a:t>
            </a:r>
          </a:p>
          <a:p>
            <a:endParaRPr lang="fr-FR" dirty="0"/>
          </a:p>
          <a:p>
            <a:pPr>
              <a:buNone/>
            </a:pP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182662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Withdrawal</a:t>
            </a:r>
            <a:r>
              <a:rPr lang="fr-FR" dirty="0"/>
              <a:t> </a:t>
            </a:r>
            <a:r>
              <a:rPr lang="fr-FR" dirty="0" err="1"/>
              <a:t>symptoms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quitting</a:t>
            </a:r>
            <a:r>
              <a:rPr lang="fr-FR" dirty="0"/>
              <a:t> </a:t>
            </a:r>
            <a:r>
              <a:rPr lang="fr-FR" dirty="0" err="1"/>
              <a:t>difficult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Grouchiness</a:t>
            </a:r>
            <a:endParaRPr lang="fr-FR" dirty="0"/>
          </a:p>
          <a:p>
            <a:r>
              <a:rPr lang="fr-FR" dirty="0" err="1"/>
              <a:t>Sleeplessness</a:t>
            </a:r>
            <a:endParaRPr lang="fr-FR" dirty="0"/>
          </a:p>
          <a:p>
            <a:r>
              <a:rPr lang="fr-FR" dirty="0" err="1"/>
              <a:t>Decreased</a:t>
            </a:r>
            <a:r>
              <a:rPr lang="fr-FR" dirty="0"/>
              <a:t> </a:t>
            </a:r>
            <a:r>
              <a:rPr lang="fr-FR" dirty="0" err="1"/>
              <a:t>apetite</a:t>
            </a:r>
            <a:endParaRPr lang="fr-FR" dirty="0"/>
          </a:p>
          <a:p>
            <a:r>
              <a:rPr lang="fr-FR" dirty="0" err="1"/>
              <a:t>Anxiety</a:t>
            </a:r>
            <a:endParaRPr lang="fr-FR" dirty="0"/>
          </a:p>
          <a:p>
            <a:r>
              <a:rPr lang="fr-FR" dirty="0" err="1"/>
              <a:t>Cravings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23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617" y="791853"/>
            <a:ext cx="6206765" cy="1360750"/>
          </a:xfrm>
        </p:spPr>
        <p:txBody>
          <a:bodyPr>
            <a:normAutofit/>
          </a:bodyPr>
          <a:lstStyle/>
          <a:p>
            <a:r>
              <a:rPr lang="fr-FR" sz="4800" i="1" dirty="0" err="1"/>
              <a:t>What</a:t>
            </a:r>
            <a:r>
              <a:rPr lang="fr-FR" sz="4800" i="1" dirty="0"/>
              <a:t> are </a:t>
            </a:r>
            <a:r>
              <a:rPr lang="fr-FR" sz="4800" i="1" dirty="0" err="1"/>
              <a:t>drugs</a:t>
            </a:r>
            <a:r>
              <a:rPr lang="fr-FR" sz="4800" i="1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540" y="3384719"/>
            <a:ext cx="5066908" cy="2639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Any substance that causes a </a:t>
            </a:r>
            <a:r>
              <a:rPr lang="en-US" b="1" dirty="0"/>
              <a:t>physiological change </a:t>
            </a:r>
            <a:r>
              <a:rPr lang="en-US" dirty="0"/>
              <a:t>in the body and can cause </a:t>
            </a:r>
            <a:r>
              <a:rPr lang="en-US" b="1" dirty="0"/>
              <a:t>addiction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43859" y="3902697"/>
            <a:ext cx="398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/>
              <a:t>What</a:t>
            </a:r>
            <a:r>
              <a:rPr lang="fr-FR" sz="2400" i="1" dirty="0"/>
              <a:t> are </a:t>
            </a:r>
            <a:r>
              <a:rPr lang="fr-FR" sz="2400" i="1" dirty="0" err="1"/>
              <a:t>drugs</a:t>
            </a:r>
            <a:r>
              <a:rPr lang="fr-FR" sz="2400" i="1" dirty="0"/>
              <a:t> in </a:t>
            </a:r>
            <a:r>
              <a:rPr lang="fr-FR" sz="2400" i="1" dirty="0" err="1">
                <a:solidFill>
                  <a:srgbClr val="FF0000"/>
                </a:solidFill>
              </a:rPr>
              <a:t>medicine</a:t>
            </a:r>
            <a:r>
              <a:rPr lang="fr-FR" sz="2400" i="1" dirty="0"/>
              <a:t>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4461" y="2335152"/>
            <a:ext cx="398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/>
              <a:t>What</a:t>
            </a:r>
            <a:r>
              <a:rPr lang="fr-FR" sz="2400" i="1" dirty="0"/>
              <a:t> are </a:t>
            </a:r>
            <a:r>
              <a:rPr lang="fr-FR" sz="2400" i="1" dirty="0" err="1"/>
              <a:t>drugs</a:t>
            </a:r>
            <a:r>
              <a:rPr lang="fr-FR" sz="2400" i="1" dirty="0"/>
              <a:t> in </a:t>
            </a:r>
            <a:r>
              <a:rPr lang="fr-FR" sz="2400" i="1" dirty="0" err="1">
                <a:solidFill>
                  <a:srgbClr val="00B050"/>
                </a:solidFill>
              </a:rPr>
              <a:t>general</a:t>
            </a:r>
            <a:r>
              <a:rPr lang="fr-FR" sz="2400" i="1" dirty="0"/>
              <a:t> ?</a:t>
            </a:r>
          </a:p>
        </p:txBody>
      </p:sp>
      <p:pic>
        <p:nvPicPr>
          <p:cNvPr id="1026" name="Picture 2" descr="Pill Related Keywords &amp;amp; Suggestions - Pill Long Tail Keywor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712" y1="49919" x2="70762" y2="54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79" y="447063"/>
            <a:ext cx="3035627" cy="205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293963" y="4704223"/>
            <a:ext cx="4369029" cy="165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chemical substance used to treat, </a:t>
            </a:r>
            <a:r>
              <a:rPr lang="en-US" b="1" dirty="0"/>
              <a:t>cure</a:t>
            </a:r>
            <a:r>
              <a:rPr lang="en-US" dirty="0"/>
              <a:t>, prevent, or diagnose a disease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3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i="1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86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Pharmaceutical </a:t>
            </a:r>
            <a:r>
              <a:rPr lang="fr-FR" i="1" dirty="0" err="1"/>
              <a:t>drugs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3262460" cy="1615159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dirty="0"/>
              <a:t>Used for a limited duration </a:t>
            </a:r>
          </a:p>
          <a:p>
            <a:pPr>
              <a:buFontTx/>
              <a:buChar char="-"/>
            </a:pPr>
            <a:r>
              <a:rPr lang="en-US" dirty="0"/>
              <a:t>Used on a regular basis for some chronic disorders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683604" y="2573518"/>
            <a:ext cx="296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Classified into drug classes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6655324" y="4920792"/>
            <a:ext cx="3167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know most of their effects, even side ones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89671" l="4795" r="89726">
                        <a14:foregroundMark x1="47945" y1="38498" x2="16781" y2="40376"/>
                        <a14:foregroundMark x1="49315" y1="67606" x2="19178" y2="66667"/>
                        <a14:foregroundMark x1="22945" y1="38028" x2="43151" y2="36150"/>
                        <a14:foregroundMark x1="50000" y1="35681" x2="75685" y2="34272"/>
                        <a14:foregroundMark x1="79795" y1="35681" x2="83219" y2="44601"/>
                        <a14:foregroundMark x1="79795" y1="65258" x2="84589" y2="55869"/>
                        <a14:foregroundMark x1="19521" y1="62441" x2="15753" y2="60094"/>
                        <a14:foregroundMark x1="15068" y1="58216" x2="14726" y2="53521"/>
                        <a14:foregroundMark x1="13356" y1="52582" x2="13356" y2="48826"/>
                        <a14:foregroundMark x1="13699" y1="47418" x2="14041" y2="43192"/>
                        <a14:foregroundMark x1="15411" y1="41784" x2="16438" y2="39906"/>
                        <a14:foregroundMark x1="17123" y1="41315" x2="19863" y2="38028"/>
                        <a14:backgroundMark x1="47603" y1="30047" x2="71918" y2="2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43"/>
          <a:stretch/>
        </p:blipFill>
        <p:spPr>
          <a:xfrm>
            <a:off x="6096000" y="3440783"/>
            <a:ext cx="3957386" cy="201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What</a:t>
            </a:r>
            <a:r>
              <a:rPr lang="fr-FR" i="1" dirty="0"/>
              <a:t> </a:t>
            </a:r>
            <a:r>
              <a:rPr lang="fr-FR" i="1" dirty="0" err="1"/>
              <a:t>is</a:t>
            </a:r>
            <a:r>
              <a:rPr lang="fr-FR" i="1" dirty="0"/>
              <a:t> marijuana and </a:t>
            </a:r>
            <a:r>
              <a:rPr lang="fr-FR" i="1" dirty="0" err="1"/>
              <a:t>why</a:t>
            </a:r>
            <a:r>
              <a:rPr lang="fr-FR" i="1" dirty="0"/>
              <a:t> do people use </a:t>
            </a:r>
            <a:r>
              <a:rPr lang="fr-FR" i="1" dirty="0" err="1"/>
              <a:t>it</a:t>
            </a:r>
            <a:r>
              <a:rPr lang="fr-FR" i="1" dirty="0"/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3026" y="1850690"/>
            <a:ext cx="2033337" cy="564649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Dried</a:t>
            </a:r>
            <a:r>
              <a:rPr lang="fr-FR" dirty="0"/>
              <a:t> </a:t>
            </a:r>
            <a:r>
              <a:rPr lang="fr-FR" dirty="0" err="1"/>
              <a:t>leaves</a:t>
            </a:r>
            <a:endParaRPr lang="fr-FR" dirty="0"/>
          </a:p>
        </p:txBody>
      </p:sp>
      <p:pic>
        <p:nvPicPr>
          <p:cNvPr id="1026" name="Picture 2" descr="http://expertjoints.com/wp-content/uploads/2016/10/marijuana-1-696x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1" y="1825625"/>
            <a:ext cx="5208421" cy="345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>
            <a:cxnSpLocks/>
          </p:cNvCxnSpPr>
          <p:nvPr/>
        </p:nvCxnSpPr>
        <p:spPr>
          <a:xfrm flipH="1">
            <a:off x="3834063" y="2074716"/>
            <a:ext cx="2261938" cy="45049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734175" y="2870116"/>
            <a:ext cx="2658227" cy="867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/>
              <a:t>Flowering</a:t>
            </a:r>
            <a:r>
              <a:rPr lang="fr-FR" dirty="0"/>
              <a:t> on top</a:t>
            </a:r>
          </a:p>
        </p:txBody>
      </p:sp>
      <p:cxnSp>
        <p:nvCxnSpPr>
          <p:cNvPr id="12" name="Connecteur droit avec flèche 11"/>
          <p:cNvCxnSpPr>
            <a:cxnSpLocks/>
          </p:cNvCxnSpPr>
          <p:nvPr/>
        </p:nvCxnSpPr>
        <p:spPr>
          <a:xfrm flipH="1">
            <a:off x="3465094" y="3151479"/>
            <a:ext cx="2326544" cy="7331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8523779" y="3368381"/>
            <a:ext cx="3122133" cy="12920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smoked</a:t>
            </a:r>
            <a:r>
              <a:rPr lang="fr-FR" dirty="0"/>
              <a:t> in cigarettes</a:t>
            </a:r>
          </a:p>
          <a:p>
            <a:r>
              <a:rPr lang="fr-FR" dirty="0" err="1"/>
              <a:t>Contains</a:t>
            </a:r>
            <a:r>
              <a:rPr lang="fr-FR" dirty="0"/>
              <a:t> THC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6699005" y="5284530"/>
            <a:ext cx="3649548" cy="135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Main goal of </a:t>
            </a:r>
            <a:r>
              <a:rPr lang="fr-FR" dirty="0" err="1"/>
              <a:t>users</a:t>
            </a:r>
            <a:r>
              <a:rPr lang="fr-FR" dirty="0"/>
              <a:t> :</a:t>
            </a:r>
          </a:p>
          <a:p>
            <a:r>
              <a:rPr lang="fr-FR" dirty="0" err="1"/>
              <a:t>Get</a:t>
            </a:r>
            <a:r>
              <a:rPr lang="fr-FR" dirty="0"/>
              <a:t> relax</a:t>
            </a:r>
          </a:p>
        </p:txBody>
      </p:sp>
    </p:spTree>
    <p:extLst>
      <p:ext uri="{BB962C8B-B14F-4D97-AF65-F5344CB8AC3E}">
        <p14:creationId xmlns:p14="http://schemas.microsoft.com/office/powerpoint/2010/main" val="540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874" y="4606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How marijuana </a:t>
            </a:r>
            <a:r>
              <a:rPr lang="fr-FR" dirty="0" err="1"/>
              <a:t>can</a:t>
            </a:r>
            <a:r>
              <a:rPr lang="fr-FR" dirty="0"/>
              <a:t> cure </a:t>
            </a:r>
            <a:r>
              <a:rPr lang="fr-FR" dirty="0" err="1"/>
              <a:t>diseases</a:t>
            </a:r>
            <a:r>
              <a:rPr lang="fr-FR" dirty="0"/>
              <a:t>, and </a:t>
            </a:r>
            <a:r>
              <a:rPr lang="fr-FR" dirty="0" err="1"/>
              <a:t>what</a:t>
            </a:r>
            <a:r>
              <a:rPr lang="fr-FR" dirty="0"/>
              <a:t> are the </a:t>
            </a:r>
            <a:r>
              <a:rPr lang="fr-FR" dirty="0" err="1"/>
              <a:t>limits</a:t>
            </a:r>
            <a:r>
              <a:rPr lang="fr-FR" dirty="0"/>
              <a:t> of </a:t>
            </a:r>
            <a:r>
              <a:rPr lang="fr-FR" dirty="0" err="1"/>
              <a:t>its</a:t>
            </a:r>
            <a:r>
              <a:rPr lang="fr-FR" dirty="0"/>
              <a:t> use?</a:t>
            </a:r>
          </a:p>
        </p:txBody>
      </p:sp>
      <p:pic>
        <p:nvPicPr>
          <p:cNvPr id="4" name="Picture 4" descr="http://i2.cdn.cnn.com/cnnnext/dam/assets/130814195816-01-marijuana-horizontal-large-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16" y="2960521"/>
            <a:ext cx="61817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9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thalgo.fr/templates/defaut/front/images/mapmo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2" y="701719"/>
            <a:ext cx="10327135" cy="611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651224" y="2403047"/>
            <a:ext cx="961867" cy="3498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Romans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62414"/>
            <a:ext cx="7030453" cy="60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I. </a:t>
            </a:r>
            <a:r>
              <a:rPr lang="fr-FR" b="1" dirty="0" err="1"/>
              <a:t>History</a:t>
            </a:r>
            <a:r>
              <a:rPr lang="fr-FR" b="1" dirty="0"/>
              <a:t> of marijuana in </a:t>
            </a:r>
            <a:r>
              <a:rPr lang="fr-FR" b="1" dirty="0" err="1"/>
              <a:t>medicinal</a:t>
            </a:r>
            <a:r>
              <a:rPr lang="fr-FR" b="1" dirty="0"/>
              <a:t> plants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557435" y="2471719"/>
            <a:ext cx="1636250" cy="3012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cultivated</a:t>
            </a:r>
            <a:r>
              <a:rPr lang="fr-FR" dirty="0"/>
              <a:t> plant in the world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164445" y="2752945"/>
            <a:ext cx="897292" cy="300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Greeks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5132158" y="3978081"/>
            <a:ext cx="1278629" cy="5109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Middle Eastern</a:t>
            </a: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4981019" y="3395406"/>
            <a:ext cx="989177" cy="4899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Antique Egypt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5989750" y="3368138"/>
            <a:ext cx="825829" cy="3124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</a:rPr>
              <a:t>Perse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6407152" y="2911623"/>
            <a:ext cx="1058878" cy="4392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Indians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7814287" y="2879652"/>
            <a:ext cx="858372" cy="3336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China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8692553" y="2598419"/>
            <a:ext cx="858372" cy="3336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Japan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997465" y="62414"/>
            <a:ext cx="319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Mentionned</a:t>
            </a:r>
            <a:r>
              <a:rPr lang="en-GB" sz="2000" dirty="0"/>
              <a:t> in some antique texts </a:t>
            </a:r>
            <a:r>
              <a:rPr lang="en-GB" sz="2000" dirty="0" err="1"/>
              <a:t>chinese</a:t>
            </a:r>
            <a:r>
              <a:rPr lang="en-GB" sz="2000" dirty="0"/>
              <a:t> and </a:t>
            </a:r>
            <a:r>
              <a:rPr lang="en-GB" sz="2000" dirty="0" err="1"/>
              <a:t>indians</a:t>
            </a:r>
            <a:r>
              <a:rPr lang="en-GB" sz="2000" dirty="0"/>
              <a:t>, including in </a:t>
            </a:r>
            <a:r>
              <a:rPr lang="en-GB" sz="2000" i="1" dirty="0"/>
              <a:t>Shen </a:t>
            </a:r>
            <a:r>
              <a:rPr lang="en-GB" sz="2000" i="1" dirty="0" err="1"/>
              <a:t>nung</a:t>
            </a:r>
            <a:r>
              <a:rPr lang="en-GB" sz="2000" i="1" dirty="0"/>
              <a:t> pen </a:t>
            </a:r>
            <a:r>
              <a:rPr lang="en-GB" sz="2000" i="1" dirty="0" err="1"/>
              <a:t>Ts’ao</a:t>
            </a:r>
            <a:r>
              <a:rPr lang="en-GB" sz="2000" i="1" dirty="0"/>
              <a:t> king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531875" y="2500753"/>
            <a:ext cx="172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Rediscovery by the Occident by Sir William Brooke O’Shaughnessy,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15225" y="4233568"/>
            <a:ext cx="1744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1831, </a:t>
            </a:r>
            <a:r>
              <a:rPr lang="en-GB" i="1" dirty="0"/>
              <a:t>The Lancet</a:t>
            </a:r>
            <a:r>
              <a:rPr lang="en-GB" dirty="0"/>
              <a:t>, publishes its method of injection so as to cure cholera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89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" grpId="0"/>
      <p:bldP spid="1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I. </a:t>
            </a:r>
            <a:r>
              <a:rPr lang="fr-FR" b="1" dirty="0" err="1"/>
              <a:t>History</a:t>
            </a:r>
            <a:r>
              <a:rPr lang="fr-FR" b="1" dirty="0"/>
              <a:t> of marijuana in </a:t>
            </a:r>
            <a:r>
              <a:rPr lang="fr-FR" b="1" dirty="0" err="1"/>
              <a:t>medicinal</a:t>
            </a:r>
            <a:r>
              <a:rPr lang="fr-FR" b="1" dirty="0"/>
              <a:t> plants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6"/>
            <a:ext cx="1760621" cy="837364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Tincture</a:t>
            </a:r>
            <a:endParaRPr lang="fr-FR" dirty="0"/>
          </a:p>
        </p:txBody>
      </p:sp>
      <p:pic>
        <p:nvPicPr>
          <p:cNvPr id="2050" name="Picture 2" descr="http://eatyourcannabis.com/wp-content/uploads/2014/02/tinc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" b="90000" l="9895" r="89895">
                        <a14:backgroundMark x1="19789" y1="35667" x2="36211" y2="8667"/>
                        <a14:backgroundMark x1="14947" y1="5667" x2="38737" y2="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976" y="2452854"/>
            <a:ext cx="4524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medicaldaily.com/sites/medicaldaily.com/files/styles/large/public/2014/01/13/green-t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90" y="2026152"/>
            <a:ext cx="283808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173922" y="4206707"/>
            <a:ext cx="1945105" cy="1150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/>
              <a:t>Teas</a:t>
            </a:r>
            <a:endParaRPr lang="fr-FR" dirty="0"/>
          </a:p>
        </p:txBody>
      </p:sp>
      <p:pic>
        <p:nvPicPr>
          <p:cNvPr id="2056" name="Picture 8" descr="https://i0.wp.com/herbalacademyofne.com/wp-content/uploads/2015/04/From-the-Herbal-Academy-blog-How-To-Make-A-Poultice.png?resize=750%2C5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61" y="3881604"/>
            <a:ext cx="2686618" cy="179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8810945" y="3125057"/>
            <a:ext cx="1945105" cy="1150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err="1"/>
              <a:t>Poultices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4674" y="864822"/>
            <a:ext cx="6208295" cy="1122949"/>
          </a:xfrm>
        </p:spPr>
        <p:txBody>
          <a:bodyPr>
            <a:normAutofit/>
          </a:bodyPr>
          <a:lstStyle/>
          <a:p>
            <a:r>
              <a:rPr lang="fr-FR" sz="4000" dirty="0"/>
              <a:t>Marijuana = </a:t>
            </a:r>
            <a:r>
              <a:rPr lang="fr-FR" sz="4000" dirty="0" err="1"/>
              <a:t>indian</a:t>
            </a:r>
            <a:r>
              <a:rPr lang="fr-FR" sz="4000" dirty="0"/>
              <a:t> </a:t>
            </a:r>
            <a:r>
              <a:rPr lang="fr-FR" sz="4000" dirty="0" err="1"/>
              <a:t>hemp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3768" y="2444331"/>
            <a:ext cx="2630906" cy="1010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Antique </a:t>
            </a:r>
            <a:r>
              <a:rPr lang="fr-FR" sz="3200" dirty="0" err="1"/>
              <a:t>Egypt</a:t>
            </a:r>
            <a:endParaRPr lang="fr-FR" sz="3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62414"/>
            <a:ext cx="7030453" cy="60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I. </a:t>
            </a:r>
            <a:r>
              <a:rPr lang="fr-FR" b="1" dirty="0" err="1"/>
              <a:t>History</a:t>
            </a:r>
            <a:r>
              <a:rPr lang="fr-FR" b="1" dirty="0"/>
              <a:t> of marijuana in </a:t>
            </a:r>
            <a:r>
              <a:rPr lang="fr-FR" b="1" dirty="0" err="1"/>
              <a:t>medicinal</a:t>
            </a:r>
            <a:r>
              <a:rPr lang="fr-FR" b="1" dirty="0"/>
              <a:t> plants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259052" y="2354010"/>
            <a:ext cx="2630906" cy="101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20</a:t>
            </a:r>
            <a:r>
              <a:rPr lang="en-GB" sz="3200" baseline="30000" dirty="0"/>
              <a:t>th</a:t>
            </a:r>
            <a:r>
              <a:rPr lang="fr-FR" sz="3200" dirty="0"/>
              <a:t> </a:t>
            </a:r>
            <a:r>
              <a:rPr lang="fr-FR" sz="3200" dirty="0" err="1"/>
              <a:t>century</a:t>
            </a:r>
            <a:endParaRPr lang="fr-FR" sz="3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79" y="3454984"/>
            <a:ext cx="3631284" cy="2723463"/>
          </a:xfrm>
          <a:prstGeom prst="round2DiagRect">
            <a:avLst/>
          </a:prstGeom>
        </p:spPr>
      </p:pic>
      <p:pic>
        <p:nvPicPr>
          <p:cNvPr id="11" name="Picture 4" descr="http://i2.cdn.cnn.com/cnnnext/dam/assets/130814195816-01-marijuana-horizontal-large-galle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r="46628" b="46598"/>
          <a:stretch/>
        </p:blipFill>
        <p:spPr bwMode="auto">
          <a:xfrm>
            <a:off x="3673268" y="2021370"/>
            <a:ext cx="2130457" cy="1856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2.cdn.cnn.com/cnnnext/dam/assets/130814195816-01-marijuana-horizontal-large-galle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r="46628" b="46598"/>
          <a:stretch/>
        </p:blipFill>
        <p:spPr bwMode="auto">
          <a:xfrm>
            <a:off x="9644675" y="1931048"/>
            <a:ext cx="2130457" cy="1856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igne de multiplication 12"/>
          <p:cNvSpPr/>
          <p:nvPr/>
        </p:nvSpPr>
        <p:spPr>
          <a:xfrm>
            <a:off x="9709607" y="1348034"/>
            <a:ext cx="2018389" cy="3016576"/>
          </a:xfrm>
          <a:prstGeom prst="mathMultiply">
            <a:avLst>
              <a:gd name="adj1" fmla="val 4249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cxnSpLocks/>
          </p:cNvCxnSpPr>
          <p:nvPr/>
        </p:nvCxnSpPr>
        <p:spPr>
          <a:xfrm>
            <a:off x="3978111" y="2941163"/>
            <a:ext cx="847740" cy="93678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cxnSpLocks/>
          </p:cNvCxnSpPr>
          <p:nvPr/>
        </p:nvCxnSpPr>
        <p:spPr>
          <a:xfrm flipV="1">
            <a:off x="4778716" y="2293259"/>
            <a:ext cx="753230" cy="1584686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808" y="3364663"/>
            <a:ext cx="3644241" cy="2729185"/>
          </a:xfrm>
          <a:prstGeom prst="round2DiagRect">
            <a:avLst/>
          </a:prstGeom>
        </p:spPr>
      </p:pic>
      <p:cxnSp>
        <p:nvCxnSpPr>
          <p:cNvPr id="24" name="Connecteur droit 23"/>
          <p:cNvCxnSpPr/>
          <p:nvPr/>
        </p:nvCxnSpPr>
        <p:spPr>
          <a:xfrm flipV="1">
            <a:off x="6059899" y="1857984"/>
            <a:ext cx="45773" cy="5000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3042" y="671431"/>
            <a:ext cx="2998509" cy="1246858"/>
          </a:xfrm>
        </p:spPr>
        <p:txBody>
          <a:bodyPr/>
          <a:lstStyle/>
          <a:p>
            <a:r>
              <a:rPr lang="fr-FR" dirty="0"/>
              <a:t>Middle 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00492" y="1918289"/>
            <a:ext cx="4667053" cy="7306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Cannabis </a:t>
            </a:r>
            <a:r>
              <a:rPr lang="fr-FR" dirty="0" err="1"/>
              <a:t>consumers</a:t>
            </a:r>
            <a:r>
              <a:rPr lang="fr-FR" dirty="0"/>
              <a:t> = </a:t>
            </a:r>
            <a:r>
              <a:rPr lang="fr-FR" dirty="0" err="1"/>
              <a:t>satanists</a:t>
            </a:r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7099169" y="3665423"/>
            <a:ext cx="1707037" cy="738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6081074" y="3880635"/>
            <a:ext cx="4667053" cy="730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cannabis </a:t>
            </a:r>
            <a:r>
              <a:rPr lang="fr-FR" dirty="0" err="1"/>
              <a:t>considered</a:t>
            </a:r>
            <a:r>
              <a:rPr lang="fr-FR" dirty="0"/>
              <a:t> as </a:t>
            </a:r>
            <a:r>
              <a:rPr lang="fr-FR" dirty="0" err="1"/>
              <a:t>bad</a:t>
            </a:r>
            <a:r>
              <a:rPr lang="fr-FR" dirty="0"/>
              <a:t> for </a:t>
            </a:r>
            <a:r>
              <a:rPr lang="fr-FR" dirty="0" err="1"/>
              <a:t>health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316745" y="2426387"/>
            <a:ext cx="2998509" cy="1246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Since</a:t>
            </a:r>
            <a:r>
              <a:rPr lang="fr-FR" dirty="0"/>
              <a:t> 1950’s</a:t>
            </a:r>
          </a:p>
        </p:txBody>
      </p:sp>
      <p:pic>
        <p:nvPicPr>
          <p:cNvPr id="7170" name="Picture 2" descr="http://www.fille.com/blog_article/La-fin-du-moyen-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8" y="2648933"/>
            <a:ext cx="4745082" cy="35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/>
          <p:cNvCxnSpPr>
            <a:cxnSpLocks/>
          </p:cNvCxnSpPr>
          <p:nvPr/>
        </p:nvCxnSpPr>
        <p:spPr>
          <a:xfrm flipH="1" flipV="1">
            <a:off x="5869258" y="0"/>
            <a:ext cx="33389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604</Words>
  <Application>Microsoft Office PowerPoint</Application>
  <PresentationFormat>Grand écran</PresentationFormat>
  <Paragraphs>104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Thème Office</vt:lpstr>
      <vt:lpstr>Medicinal plants</vt:lpstr>
      <vt:lpstr>What are drugs ?</vt:lpstr>
      <vt:lpstr>Pharmaceutical drugs</vt:lpstr>
      <vt:lpstr>What is marijuana and why do people use it ?</vt:lpstr>
      <vt:lpstr>How marijuana can cure diseases, and what are the limits of its use?</vt:lpstr>
      <vt:lpstr>Présentation PowerPoint</vt:lpstr>
      <vt:lpstr>I. History of marijuana in medicinal plants</vt:lpstr>
      <vt:lpstr>Marijuana = indian hemp</vt:lpstr>
      <vt:lpstr>Middle Age</vt:lpstr>
      <vt:lpstr>II. What and how it could cure actual diseases</vt:lpstr>
      <vt:lpstr>Présentation PowerPoint</vt:lpstr>
      <vt:lpstr>Short-Term Effects</vt:lpstr>
      <vt:lpstr>Long-Term Effects</vt:lpstr>
      <vt:lpstr>Research</vt:lpstr>
      <vt:lpstr>Health Effects: Physical Effects</vt:lpstr>
      <vt:lpstr>Mental Effects</vt:lpstr>
      <vt:lpstr>How does marijuana affect a person’s life?</vt:lpstr>
      <vt:lpstr>Can marijuana lead to substance use disorder and addiction?</vt:lpstr>
      <vt:lpstr>Withdrawal symptoms that make quitting difficult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drugs ?</dc:title>
  <dc:creator>Juliette Souverain</dc:creator>
  <cp:lastModifiedBy>Juliette Souverain</cp:lastModifiedBy>
  <cp:revision>46</cp:revision>
  <dcterms:created xsi:type="dcterms:W3CDTF">2017-04-18T12:06:19Z</dcterms:created>
  <dcterms:modified xsi:type="dcterms:W3CDTF">2017-05-02T05:49:56Z</dcterms:modified>
</cp:coreProperties>
</file>