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22"/>
  </p:notesMasterIdLst>
  <p:sldIdLst>
    <p:sldId id="256" r:id="rId2"/>
    <p:sldId id="257" r:id="rId3"/>
    <p:sldId id="258" r:id="rId4"/>
    <p:sldId id="272" r:id="rId5"/>
    <p:sldId id="273" r:id="rId6"/>
    <p:sldId id="274" r:id="rId7"/>
    <p:sldId id="259" r:id="rId8"/>
    <p:sldId id="268" r:id="rId9"/>
    <p:sldId id="269" r:id="rId10"/>
    <p:sldId id="270" r:id="rId11"/>
    <p:sldId id="260" r:id="rId12"/>
    <p:sldId id="265" r:id="rId13"/>
    <p:sldId id="266" r:id="rId14"/>
    <p:sldId id="267" r:id="rId15"/>
    <p:sldId id="271" r:id="rId16"/>
    <p:sldId id="261" r:id="rId17"/>
    <p:sldId id="262" r:id="rId18"/>
    <p:sldId id="276" r:id="rId19"/>
    <p:sldId id="263" r:id="rId20"/>
    <p:sldId id="264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1AFCF4-9FC6-427D-9B61-73C9C1394FC2}" v="18" dt="2017-05-21T10:05:46.911"/>
    <p1510:client id="{CB428E11-5B83-4866-9082-5FA4822D0C78}" v="475" dt="2017-05-21T10:35:23.734"/>
    <p1510:client id="{6FB5540E-F2E7-427B-8060-ED1E71E0C260}" v="7" dt="2017-05-21T10:15:40.6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3FDF8-B6E8-42EC-9D8A-A90F09FD1958}" type="datetimeFigureOut">
              <a:rPr lang="fr-FR"/>
              <a:t>22/05/2017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A6CEB-7EB4-4C17-B80B-99FFE865645D}" type="slidenum">
              <a:rPr lang="fr-F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A6CEB-7EB4-4C17-B80B-99FFE865645D}" type="slidenum">
              <a:rPr lang="fr-FR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4478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A6CEB-7EB4-4C17-B80B-99FFE865645D}" type="slidenum">
              <a:rPr lang="fr-FR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4021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A6CEB-7EB4-4C17-B80B-99FFE865645D}" type="slidenum">
              <a:rPr lang="fr-FR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0262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A6CEB-7EB4-4C17-B80B-99FFE865645D}" type="slidenum">
              <a:rPr lang="fr-FR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138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A6CEB-7EB4-4C17-B80B-99FFE865645D}" type="slidenum">
              <a:rPr lang="fr-FR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63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A6CEB-7EB4-4C17-B80B-99FFE865645D}" type="slidenum">
              <a:rPr lang="fr-FR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8604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A6CEB-7EB4-4C17-B80B-99FFE865645D}" type="slidenum">
              <a:rPr lang="fr-FR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03989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A6CEB-7EB4-4C17-B80B-99FFE865645D}" type="slidenum">
              <a:rPr lang="fr-FR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2102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A6CEB-7EB4-4C17-B80B-99FFE865645D}" type="slidenum">
              <a:rPr lang="fr-FR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0466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A6CEB-7EB4-4C17-B80B-99FFE865645D}" type="slidenum">
              <a:rPr lang="fr-FR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54942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A6CEB-7EB4-4C17-B80B-99FFE865645D}" type="slidenum">
              <a:rPr lang="fr-FR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0422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A6CEB-7EB4-4C17-B80B-99FFE865645D}" type="slidenum">
              <a:rPr lang="fr-FR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35559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A6CEB-7EB4-4C17-B80B-99FFE865645D}" type="slidenum">
              <a:rPr lang="fr-FR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7961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A6CEB-7EB4-4C17-B80B-99FFE865645D}" type="slidenum">
              <a:rPr lang="fr-FR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267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A6CEB-7EB4-4C17-B80B-99FFE865645D}" type="slidenum">
              <a:rPr lang="fr-FR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0718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A6CEB-7EB4-4C17-B80B-99FFE865645D}" type="slidenum">
              <a:rPr lang="fr-FR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00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A6CEB-7EB4-4C17-B80B-99FFE865645D}" type="slidenum">
              <a:rPr lang="fr-FR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117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A6CEB-7EB4-4C17-B80B-99FFE865645D}" type="slidenum">
              <a:rPr lang="fr-FR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5636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A6CEB-7EB4-4C17-B80B-99FFE865645D}" type="slidenum">
              <a:rPr lang="fr-FR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1085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A6CEB-7EB4-4C17-B80B-99FFE865645D}" type="slidenum">
              <a:rPr lang="fr-FR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1149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638941B0-F4D5-4460-BCAD-F7E2B41A8257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00382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4517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1489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0701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715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5384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2736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10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8702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7537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4194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9704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4510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3585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026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495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6527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38941B0-F4D5-4460-BCAD-F7E2B41A8257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43704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nX7ExBjrHw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xoplanets.nasa.gov/interactable/11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pace.com/24903-kepler-space-telescope.html" TargetMode="External"/><Relationship Id="rId3" Type="http://schemas.openxmlformats.org/officeDocument/2006/relationships/hyperlink" Target="https://www.nasa.gov/mission_pages/kepler/main/index.html" TargetMode="External"/><Relationship Id="rId7" Type="http://schemas.openxmlformats.org/officeDocument/2006/relationships/hyperlink" Target="http://phl.upr.edu/projects/habitable-exoplanets-catalo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irror.co.uk/science/what-exoplanet-heres-what-you-9902309" TargetMode="External"/><Relationship Id="rId5" Type="http://schemas.openxmlformats.org/officeDocument/2006/relationships/hyperlink" Target="https://exoplanetarchive.ipac.caltech.edu/" TargetMode="External"/><Relationship Id="rId4" Type="http://schemas.openxmlformats.org/officeDocument/2006/relationships/hyperlink" Target="http://exoplanet.eu/" TargetMode="External"/><Relationship Id="rId9" Type="http://schemas.openxmlformats.org/officeDocument/2006/relationships/hyperlink" Target="http://planets.ucla.edu/research/research-areas/origins-of-lif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6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1" name="Picture 10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13" name="Picture 1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7"/>
          <a:stretch/>
        </p:blipFill>
        <p:spPr>
          <a:xfrm>
            <a:off x="5147732" y="93132"/>
            <a:ext cx="7044267" cy="6764867"/>
          </a:xfrm>
          <a:prstGeom prst="rect">
            <a:avLst/>
          </a:prstGeom>
        </p:spPr>
      </p:pic>
      <p:sp>
        <p:nvSpPr>
          <p:cNvPr id="15" name="Freeform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tx2">
              <a:alpha val="65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  <p:extLst>
              <p:ext uri="{D42A27DB-BD31-4B8C-83A1-F6EECF244321}">
                <p14:modId xmlns:p14="http://schemas.microsoft.com/office/powerpoint/2010/main" val="1946158383"/>
              </p:ext>
            </p:extLst>
          </p:nvPr>
        </p:nvSpPr>
        <p:spPr>
          <a:xfrm>
            <a:off x="6646335" y="1581150"/>
            <a:ext cx="4513792" cy="2819398"/>
          </a:xfrm>
        </p:spPr>
        <p:txBody>
          <a:bodyPr>
            <a:normAutofit/>
          </a:bodyPr>
          <a:lstStyle/>
          <a:p>
            <a:r>
              <a:rPr lang="de-DE" i="1" u="sng">
                <a:solidFill>
                  <a:schemeClr val="bg2">
                    <a:lumMod val="75000"/>
                  </a:schemeClr>
                </a:solidFill>
                <a:latin typeface="Verdana"/>
                <a:ea typeface="Verdana"/>
                <a:cs typeface="Verdana"/>
              </a:rPr>
              <a:t>Life </a:t>
            </a:r>
            <a:r>
              <a:rPr lang="en-US" i="1" u="sng">
                <a:solidFill>
                  <a:schemeClr val="bg2">
                    <a:lumMod val="75000"/>
                  </a:schemeClr>
                </a:solidFill>
                <a:latin typeface="Verdana"/>
                <a:ea typeface="Verdana"/>
                <a:cs typeface="Verdana"/>
              </a:rPr>
              <a:t>beyond</a:t>
            </a:r>
            <a:r>
              <a:rPr lang="de-DE" i="1" u="sng">
                <a:solidFill>
                  <a:schemeClr val="bg2">
                    <a:lumMod val="75000"/>
                  </a:schemeClr>
                </a:solidFill>
                <a:latin typeface="Verdana"/>
                <a:ea typeface="Verdana"/>
                <a:cs typeface="Verdana"/>
              </a:rPr>
              <a:t> Earth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  <p:extLst>
              <p:ext uri="{D42A27DB-BD31-4B8C-83A1-F6EECF244321}">
                <p14:modId xmlns:p14="http://schemas.microsoft.com/office/powerpoint/2010/main" val="3964494575"/>
              </p:ext>
            </p:extLst>
          </p:nvPr>
        </p:nvSpPr>
        <p:spPr>
          <a:xfrm>
            <a:off x="6646333" y="4851399"/>
            <a:ext cx="4513792" cy="91440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80000"/>
              </a:lnSpc>
            </a:pPr>
            <a:r>
              <a:rPr lang="de-DE" sz="1700" b="1" err="1">
                <a:solidFill>
                  <a:schemeClr val="bg2">
                    <a:lumMod val="75000"/>
                  </a:schemeClr>
                </a:solidFill>
                <a:latin typeface="Verdana"/>
                <a:ea typeface="Verdana"/>
                <a:cs typeface="Verdana"/>
              </a:rPr>
              <a:t>Since</a:t>
            </a:r>
            <a:r>
              <a:rPr lang="de-DE" sz="1700" b="1">
                <a:solidFill>
                  <a:schemeClr val="bg2">
                    <a:lumMod val="75000"/>
                  </a:schemeClr>
                </a:solidFill>
                <a:latin typeface="Verdana"/>
                <a:ea typeface="Verdana"/>
                <a:cs typeface="Verdana"/>
              </a:rPr>
              <a:t> </a:t>
            </a:r>
            <a:r>
              <a:rPr lang="de-DE" sz="1700" b="1" err="1">
                <a:solidFill>
                  <a:schemeClr val="bg2">
                    <a:lumMod val="75000"/>
                  </a:schemeClr>
                </a:solidFill>
                <a:latin typeface="Verdana"/>
                <a:ea typeface="Verdana"/>
                <a:cs typeface="Verdana"/>
              </a:rPr>
              <a:t>the</a:t>
            </a:r>
            <a:r>
              <a:rPr lang="de-DE" sz="1700" b="1">
                <a:solidFill>
                  <a:schemeClr val="bg2">
                    <a:lumMod val="75000"/>
                  </a:schemeClr>
                </a:solidFill>
                <a:latin typeface="Verdana"/>
                <a:ea typeface="Verdana"/>
                <a:cs typeface="Verdana"/>
              </a:rPr>
              <a:t> </a:t>
            </a:r>
            <a:r>
              <a:rPr lang="de-DE" sz="1700" b="1" err="1">
                <a:solidFill>
                  <a:schemeClr val="bg2">
                    <a:lumMod val="75000"/>
                  </a:schemeClr>
                </a:solidFill>
                <a:latin typeface="Verdana"/>
                <a:ea typeface="Verdana"/>
                <a:cs typeface="Verdana"/>
              </a:rPr>
              <a:t>apparition</a:t>
            </a:r>
            <a:r>
              <a:rPr lang="de-DE" sz="1700" b="1">
                <a:solidFill>
                  <a:schemeClr val="bg2">
                    <a:lumMod val="75000"/>
                  </a:schemeClr>
                </a:solidFill>
                <a:latin typeface="Verdana"/>
                <a:ea typeface="Verdana"/>
                <a:cs typeface="Verdana"/>
              </a:rPr>
              <a:t> </a:t>
            </a:r>
            <a:r>
              <a:rPr lang="de-DE" sz="1700" b="1" err="1">
                <a:solidFill>
                  <a:schemeClr val="bg2">
                    <a:lumMod val="75000"/>
                  </a:schemeClr>
                </a:solidFill>
                <a:latin typeface="Verdana"/>
                <a:ea typeface="Verdana"/>
                <a:cs typeface="Verdana"/>
              </a:rPr>
              <a:t>of</a:t>
            </a:r>
            <a:r>
              <a:rPr lang="de-DE" sz="1700" b="1">
                <a:solidFill>
                  <a:schemeClr val="bg2">
                    <a:lumMod val="75000"/>
                  </a:schemeClr>
                </a:solidFill>
                <a:latin typeface="Verdana"/>
                <a:ea typeface="Verdana"/>
                <a:cs typeface="Verdana"/>
              </a:rPr>
              <a:t> Life</a:t>
            </a:r>
            <a:endParaRPr lang="de-DE" sz="1700">
              <a:solidFill>
                <a:schemeClr val="bg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de-DE" sz="1700" b="1">
                <a:solidFill>
                  <a:schemeClr val="bg2">
                    <a:lumMod val="75000"/>
                  </a:schemeClr>
                </a:solidFill>
                <a:latin typeface="Verdana"/>
                <a:ea typeface="Verdana"/>
                <a:cs typeface="Verdana"/>
              </a:rPr>
              <a:t>     </a:t>
            </a:r>
            <a:r>
              <a:rPr lang="de-DE" sz="1700" b="1" err="1">
                <a:solidFill>
                  <a:schemeClr val="bg2">
                    <a:lumMod val="75000"/>
                  </a:schemeClr>
                </a:solidFill>
                <a:latin typeface="Verdana"/>
                <a:ea typeface="Verdana"/>
                <a:cs typeface="Verdana"/>
              </a:rPr>
              <a:t>to</a:t>
            </a:r>
            <a:r>
              <a:rPr lang="de-DE" sz="1700" b="1">
                <a:solidFill>
                  <a:schemeClr val="bg2">
                    <a:lumMod val="75000"/>
                  </a:schemeClr>
                </a:solidFill>
                <a:latin typeface="Verdana"/>
                <a:ea typeface="Verdana"/>
                <a:cs typeface="Verdana"/>
              </a:rPr>
              <a:t> </a:t>
            </a:r>
            <a:r>
              <a:rPr lang="de-DE" sz="1700" b="1" err="1">
                <a:solidFill>
                  <a:schemeClr val="bg2">
                    <a:lumMod val="75000"/>
                  </a:schemeClr>
                </a:solidFill>
                <a:latin typeface="Verdana"/>
                <a:ea typeface="Verdana"/>
                <a:cs typeface="Verdana"/>
              </a:rPr>
              <a:t>the</a:t>
            </a:r>
            <a:r>
              <a:rPr lang="de-DE" sz="1700" b="1">
                <a:solidFill>
                  <a:schemeClr val="bg2">
                    <a:lumMod val="75000"/>
                  </a:schemeClr>
                </a:solidFill>
                <a:latin typeface="Verdana"/>
                <a:ea typeface="Verdana"/>
                <a:cs typeface="Verdana"/>
              </a:rPr>
              <a:t> </a:t>
            </a:r>
            <a:r>
              <a:rPr lang="de-DE" sz="1700" b="1" err="1">
                <a:solidFill>
                  <a:schemeClr val="bg2">
                    <a:lumMod val="75000"/>
                  </a:schemeClr>
                </a:solidFill>
                <a:latin typeface="Verdana"/>
                <a:ea typeface="Verdana"/>
                <a:cs typeface="Verdana"/>
              </a:rPr>
              <a:t>research</a:t>
            </a:r>
            <a:r>
              <a:rPr lang="de-DE" sz="1700" b="1">
                <a:solidFill>
                  <a:schemeClr val="bg2">
                    <a:lumMod val="75000"/>
                  </a:schemeClr>
                </a:solidFill>
                <a:latin typeface="Verdana"/>
                <a:ea typeface="Verdana"/>
                <a:cs typeface="Verdana"/>
              </a:rPr>
              <a:t> </a:t>
            </a:r>
            <a:r>
              <a:rPr lang="de-DE" sz="1700" b="1" err="1">
                <a:solidFill>
                  <a:schemeClr val="bg2">
                    <a:lumMod val="75000"/>
                  </a:schemeClr>
                </a:solidFill>
                <a:latin typeface="Verdana"/>
                <a:ea typeface="Verdana"/>
                <a:cs typeface="Verdana"/>
              </a:rPr>
              <a:t>of</a:t>
            </a:r>
            <a:r>
              <a:rPr lang="de-DE" sz="1700" b="1">
                <a:solidFill>
                  <a:schemeClr val="bg2">
                    <a:lumMod val="75000"/>
                  </a:schemeClr>
                </a:solidFill>
                <a:latin typeface="Verdana"/>
                <a:ea typeface="Verdana"/>
                <a:cs typeface="Verdana"/>
              </a:rPr>
              <a:t> </a:t>
            </a:r>
            <a:r>
              <a:rPr lang="de-DE" sz="1700" b="1" err="1">
                <a:solidFill>
                  <a:schemeClr val="bg2">
                    <a:lumMod val="75000"/>
                  </a:schemeClr>
                </a:solidFill>
                <a:latin typeface="Verdana"/>
                <a:ea typeface="Verdana"/>
                <a:cs typeface="Verdana"/>
              </a:rPr>
              <a:t>Exoplanets</a:t>
            </a:r>
            <a:endParaRPr lang="de-DE" sz="1700" err="1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089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>
            <p:extLst>
              <p:ext uri="{D42A27DB-BD31-4B8C-83A1-F6EECF244321}">
                <p14:modId xmlns:p14="http://schemas.microsoft.com/office/powerpoint/2010/main" val="1311845346"/>
              </p:ext>
            </p:extLst>
          </p:nvPr>
        </p:nvSpPr>
        <p:spPr>
          <a:xfrm>
            <a:off x="3143250" y="295275"/>
            <a:ext cx="6005348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200" u="sng">
                <a:solidFill>
                  <a:srgbClr val="FF0000"/>
                </a:solidFill>
              </a:rPr>
              <a:t>CAN WE REACH PROXIMA B ? </a:t>
            </a:r>
            <a:r>
              <a:rPr lang="en-US" sz="3200"/>
              <a:t>​</a:t>
            </a:r>
          </a:p>
        </p:txBody>
      </p:sp>
      <p:sp>
        <p:nvSpPr>
          <p:cNvPr id="3" name="ZoneTexte 2"/>
          <p:cNvSpPr txBox="1"/>
          <p:nvPr>
            <p:extLst>
              <p:ext uri="{D42A27DB-BD31-4B8C-83A1-F6EECF244321}">
                <p14:modId xmlns:p14="http://schemas.microsoft.com/office/powerpoint/2010/main" val="3321956366"/>
              </p:ext>
            </p:extLst>
          </p:nvPr>
        </p:nvSpPr>
        <p:spPr>
          <a:xfrm>
            <a:off x="266700" y="1209675"/>
            <a:ext cx="7697189" cy="501675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/>
              <a:t>Every years, the speed of the space-ship are improved. Let's us considered that the speed is increased by 5% every years. </a:t>
            </a:r>
            <a:r>
              <a:rPr lang="fr-FR" sz="3200"/>
              <a:t> </a:t>
            </a:r>
          </a:p>
          <a:p>
            <a:r>
              <a:rPr lang="en-US" sz="3200"/>
              <a:t>Let's U be a geometric sequence and n the years: </a:t>
            </a:r>
            <a:r>
              <a:rPr lang="fr-FR" sz="3200"/>
              <a:t> </a:t>
            </a:r>
          </a:p>
          <a:p>
            <a:r>
              <a:rPr lang="en-US" sz="3200"/>
              <a:t>U</a:t>
            </a:r>
            <a:r>
              <a:rPr lang="en-US" baseline="-25000"/>
              <a:t>n</a:t>
            </a:r>
            <a:r>
              <a:rPr lang="en-US" sz="3200"/>
              <a:t>=U x (1+0.05)</a:t>
            </a:r>
            <a:r>
              <a:rPr lang="en-US" baseline="30000"/>
              <a:t>n</a:t>
            </a:r>
            <a:r>
              <a:rPr lang="fr-FR"/>
              <a:t> </a:t>
            </a:r>
          </a:p>
          <a:p>
            <a:r>
              <a:rPr lang="en-US" sz="3200" err="1"/>
              <a:t>V</a:t>
            </a:r>
            <a:r>
              <a:rPr lang="en-US" baseline="-25000" err="1"/>
              <a:t>light</a:t>
            </a:r>
            <a:r>
              <a:rPr lang="en-US" sz="3200"/>
              <a:t>=U x (1+0.05)</a:t>
            </a:r>
            <a:r>
              <a:rPr lang="en-US" baseline="30000"/>
              <a:t>n</a:t>
            </a:r>
            <a:r>
              <a:rPr lang="fr-FR"/>
              <a:t> </a:t>
            </a:r>
          </a:p>
          <a:p>
            <a:r>
              <a:rPr lang="en-US" sz="3200"/>
              <a:t>300 000 = 3 x 1,05</a:t>
            </a:r>
            <a:r>
              <a:rPr lang="en-US" baseline="30000"/>
              <a:t>n</a:t>
            </a:r>
            <a:r>
              <a:rPr lang="fr-FR"/>
              <a:t> </a:t>
            </a:r>
          </a:p>
          <a:p>
            <a:r>
              <a:rPr lang="en-US" sz="3200"/>
              <a:t>100 000 = 1.05</a:t>
            </a:r>
            <a:r>
              <a:rPr lang="en-US" baseline="30000"/>
              <a:t>n</a:t>
            </a:r>
            <a:r>
              <a:rPr lang="fr-FR"/>
              <a:t> </a:t>
            </a:r>
          </a:p>
          <a:p>
            <a:endParaRPr lang="fr-FR" sz="3200"/>
          </a:p>
        </p:txBody>
      </p:sp>
      <p:sp>
        <p:nvSpPr>
          <p:cNvPr id="4" name="ZoneTexte 3"/>
          <p:cNvSpPr txBox="1"/>
          <p:nvPr>
            <p:extLst>
              <p:ext uri="{D42A27DB-BD31-4B8C-83A1-F6EECF244321}">
                <p14:modId xmlns:p14="http://schemas.microsoft.com/office/powerpoint/2010/main" val="2016667883"/>
              </p:ext>
            </p:extLst>
          </p:nvPr>
        </p:nvSpPr>
        <p:spPr>
          <a:xfrm>
            <a:off x="5867400" y="4581525"/>
            <a:ext cx="5147953" cy="132343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8000">
                <a:solidFill>
                  <a:srgbClr val="FF0000"/>
                </a:solidFill>
              </a:rPr>
              <a:t>N = 236</a:t>
            </a:r>
          </a:p>
        </p:txBody>
      </p:sp>
    </p:spTree>
    <p:extLst>
      <p:ext uri="{BB962C8B-B14F-4D97-AF65-F5344CB8AC3E}">
        <p14:creationId xmlns:p14="http://schemas.microsoft.com/office/powerpoint/2010/main" val="3926741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2504395952"/>
              </p:ext>
            </p:extLst>
          </p:nvPr>
        </p:nvSpPr>
        <p:spPr>
          <a:xfrm>
            <a:off x="466725" y="161925"/>
            <a:ext cx="10131425" cy="1456267"/>
          </a:xfrm>
        </p:spPr>
        <p:txBody>
          <a:bodyPr/>
          <a:lstStyle/>
          <a:p>
            <a:r>
              <a:rPr lang="en-GB" i="1">
                <a:latin typeface="Verdana"/>
                <a:ea typeface="Verdana"/>
                <a:cs typeface="Verdana"/>
              </a:rPr>
              <a:t>Iii. How to find EXOPLANETS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2896404960"/>
              </p:ext>
            </p:extLst>
          </p:nvPr>
        </p:nvSpPr>
        <p:spPr>
          <a:xfrm>
            <a:off x="638175" y="1562100"/>
            <a:ext cx="10131425" cy="4232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/>
              <a:t>The first scientific detection of an exoplanet was in 1988. However, the first confirmed detection came in 1992, since then, there have been 3,608 exoplanets confirmed detections. </a:t>
            </a:r>
          </a:p>
          <a:p>
            <a:pPr marL="0" indent="0">
              <a:buNone/>
            </a:pPr>
            <a:r>
              <a:rPr lang="en-GB"/>
              <a:t>Link video : </a:t>
            </a:r>
            <a:r>
              <a:rPr lang="en-GB">
                <a:solidFill>
                  <a:srgbClr val="0563C1"/>
                </a:solidFill>
                <a:hlinkClick r:id="rId3"/>
              </a:rPr>
              <a:t>https://www.youtube.com/watch?v=AnX7ExBjrHw</a:t>
            </a:r>
          </a:p>
          <a:p>
            <a:pPr marL="0" indent="0">
              <a:buNone/>
            </a:pPr>
            <a:r>
              <a:rPr lang="en-GB"/>
              <a:t>Methods : </a:t>
            </a:r>
          </a:p>
          <a:p>
            <a:r>
              <a:rPr lang="en-GB"/>
              <a:t>Direct Imaging</a:t>
            </a:r>
          </a:p>
          <a:p>
            <a:r>
              <a:rPr lang="en-GB"/>
              <a:t>Transit Method </a:t>
            </a:r>
          </a:p>
          <a:p>
            <a:r>
              <a:rPr lang="en-GB"/>
              <a:t>Radial Velocity wiggles</a:t>
            </a:r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r>
              <a:t>Link animation : </a:t>
            </a:r>
            <a:r>
              <a:rPr lang="en-GB">
                <a:solidFill>
                  <a:srgbClr val="0563C1"/>
                </a:solidFill>
                <a:latin typeface="Helvetica"/>
                <a:cs typeface="Helvetica"/>
                <a:hlinkClick r:id="rId4"/>
              </a:rPr>
              <a:t>https://exoplanets.nasa.gov/interactable/11/</a:t>
            </a:r>
            <a: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45653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2969649830"/>
              </p:ext>
            </p:extLst>
          </p:nvPr>
        </p:nvSpPr>
        <p:spPr>
          <a:xfrm>
            <a:off x="638247" y="295275"/>
            <a:ext cx="10131425" cy="1456267"/>
          </a:xfrm>
        </p:spPr>
        <p:txBody>
          <a:bodyPr/>
          <a:lstStyle/>
          <a:p>
            <a:pPr algn="ctr"/>
            <a:r>
              <a:rPr lang="fr-FR">
                <a:solidFill>
                  <a:srgbClr val="8394E3"/>
                </a:solidFill>
              </a:rPr>
              <a:t>1) Direct IMAGING</a:t>
            </a:r>
          </a:p>
        </p:txBody>
      </p:sp>
      <p:pic>
        <p:nvPicPr>
          <p:cNvPr id="5" name="Image 5" descr="Insertion de l’image...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14425" y="1581150"/>
            <a:ext cx="5936756" cy="4710919"/>
          </a:xfrm>
          <a:prstGeom prst="rect">
            <a:avLst/>
          </a:prstGeom>
        </p:spPr>
      </p:pic>
      <p:sp>
        <p:nvSpPr>
          <p:cNvPr id="3" name="ZoneTexte 2"/>
          <p:cNvSpPr txBox="1"/>
          <p:nvPr>
            <p:extLst>
              <p:ext uri="{D42A27DB-BD31-4B8C-83A1-F6EECF244321}">
                <p14:modId xmlns:p14="http://schemas.microsoft.com/office/powerpoint/2010/main" val="1201573186"/>
              </p:ext>
            </p:extLst>
          </p:nvPr>
        </p:nvSpPr>
        <p:spPr>
          <a:xfrm>
            <a:off x="7715250" y="2905125"/>
            <a:ext cx="3047249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>
                <a:solidFill>
                  <a:srgbClr val="FF0000"/>
                </a:solidFill>
              </a:rPr>
              <a:t>10 times the size of Jupiter (69 911km) and orbit at least as big </a:t>
            </a:r>
            <a:endParaRPr lang="fr-FR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446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132604220"/>
              </p:ext>
            </p:extLst>
          </p:nvPr>
        </p:nvSpPr>
        <p:spPr/>
        <p:txBody>
          <a:bodyPr/>
          <a:lstStyle/>
          <a:p>
            <a:pPr algn="ctr"/>
            <a:r>
              <a:rPr lang="en-GB">
                <a:solidFill>
                  <a:srgbClr val="8394E3"/>
                </a:solidFill>
              </a:rPr>
              <a:t>2) the Transit method </a:t>
            </a:r>
          </a:p>
        </p:txBody>
      </p:sp>
      <p:pic>
        <p:nvPicPr>
          <p:cNvPr id="5" name="Image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33425" y="1771650"/>
            <a:ext cx="5247811" cy="3936820"/>
          </a:xfrm>
          <a:prstGeom prst="rect">
            <a:avLst/>
          </a:prstGeom>
        </p:spPr>
      </p:pic>
      <p:pic>
        <p:nvPicPr>
          <p:cNvPr id="7" name="Image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52532" y="1914525"/>
            <a:ext cx="5237398" cy="3246441"/>
          </a:xfrm>
          <a:prstGeom prst="rect">
            <a:avLst/>
          </a:prstGeom>
        </p:spPr>
      </p:pic>
      <p:sp>
        <p:nvSpPr>
          <p:cNvPr id="3" name="ZoneTexte 2"/>
          <p:cNvSpPr txBox="1"/>
          <p:nvPr>
            <p:extLst>
              <p:ext uri="{D42A27DB-BD31-4B8C-83A1-F6EECF244321}">
                <p14:modId xmlns:p14="http://schemas.microsoft.com/office/powerpoint/2010/main" val="1503545468"/>
              </p:ext>
            </p:extLst>
          </p:nvPr>
        </p:nvSpPr>
        <p:spPr>
          <a:xfrm>
            <a:off x="7410450" y="5486400"/>
            <a:ext cx="2743200" cy="101566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b="1">
                <a:solidFill>
                  <a:srgbClr val="FFFF00"/>
                </a:solidFill>
              </a:rPr>
              <a:t>Photometric effect to be measured, a transit must occur : 1% </a:t>
            </a:r>
          </a:p>
        </p:txBody>
      </p:sp>
    </p:spTree>
    <p:extLst>
      <p:ext uri="{BB962C8B-B14F-4D97-AF65-F5344CB8AC3E}">
        <p14:creationId xmlns:p14="http://schemas.microsoft.com/office/powerpoint/2010/main" val="388178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3298371502"/>
              </p:ext>
            </p:extLst>
          </p:nvPr>
        </p:nvSpPr>
        <p:spPr/>
        <p:txBody>
          <a:bodyPr/>
          <a:lstStyle/>
          <a:p>
            <a:pPr algn="ctr"/>
            <a:r>
              <a:rPr lang="fr-FR">
                <a:solidFill>
                  <a:srgbClr val="8394E3"/>
                </a:solidFill>
              </a:rPr>
              <a:t>3) the ra</a:t>
            </a:r>
            <a:r>
              <a:rPr lang="en-GB">
                <a:solidFill>
                  <a:srgbClr val="8394E3"/>
                </a:solidFill>
              </a:rPr>
              <a:t>dial velocity wiggle</a:t>
            </a:r>
          </a:p>
        </p:txBody>
      </p:sp>
      <p:pic>
        <p:nvPicPr>
          <p:cNvPr id="7" name="Image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14450" y="1868345"/>
            <a:ext cx="3702864" cy="3649662"/>
          </a:xfrm>
          <a:prstGeom prst="rect">
            <a:avLst/>
          </a:prstGeom>
        </p:spPr>
      </p:pic>
      <p:pic>
        <p:nvPicPr>
          <p:cNvPr id="9" name="Image 9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818518" y="1868345"/>
            <a:ext cx="4995862" cy="3103368"/>
          </a:xfrm>
          <a:prstGeom prst="rect">
            <a:avLst/>
          </a:prstGeom>
        </p:spPr>
      </p:pic>
      <p:sp>
        <p:nvSpPr>
          <p:cNvPr id="4" name="ZoneTexte 3"/>
          <p:cNvSpPr txBox="1"/>
          <p:nvPr>
            <p:extLst>
              <p:ext uri="{D42A27DB-BD31-4B8C-83A1-F6EECF244321}">
                <p14:modId xmlns:p14="http://schemas.microsoft.com/office/powerpoint/2010/main" val="1935846290"/>
              </p:ext>
            </p:extLst>
          </p:nvPr>
        </p:nvSpPr>
        <p:spPr>
          <a:xfrm>
            <a:off x="5573713" y="5334000"/>
            <a:ext cx="6104633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CA"/>
              <a:t>The motion manifests itself as a tiny wobble in the velocity of the star relative to us </a:t>
            </a:r>
          </a:p>
          <a:p>
            <a:r>
              <a:rPr lang="en-CA"/>
              <a:t>                Measure the red or blue Doppler shift of the star light.</a:t>
            </a:r>
          </a:p>
        </p:txBody>
      </p:sp>
      <p:sp>
        <p:nvSpPr>
          <p:cNvPr id="5" name="Flèche : droite 4"/>
          <p:cNvSpPr/>
          <p:nvPr/>
        </p:nvSpPr>
        <p:spPr>
          <a:xfrm>
            <a:off x="5329689" y="578688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371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1463220423"/>
              </p:ext>
            </p:extLst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How many exoplanets have been found thanks to these methods ? 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2737298006"/>
              </p:ext>
            </p:extLst>
          </p:nvPr>
        </p:nvSpPr>
        <p:spPr>
          <a:xfrm>
            <a:off x="657225" y="2095500"/>
            <a:ext cx="4472731" cy="3649663"/>
          </a:xfrm>
        </p:spPr>
        <p:txBody>
          <a:bodyPr/>
          <a:lstStyle/>
          <a:p>
            <a:pPr marL="0" indent="0" algn="ctr">
              <a:buNone/>
            </a:pPr>
            <a:endParaRPr lang="en-US" sz="2400"/>
          </a:p>
          <a:p>
            <a:pPr marL="0" indent="0" algn="ctr">
              <a:buNone/>
            </a:pPr>
            <a:endParaRPr lang="en-US" sz="2400"/>
          </a:p>
          <a:p>
            <a:pPr marL="0" indent="0" algn="ctr">
              <a:buNone/>
            </a:pPr>
            <a:r>
              <a:rPr lang="en-US" sz="2400"/>
              <a:t>Direct Imaging : </a:t>
            </a:r>
            <a:r>
              <a:rPr lang="en-US" sz="2400">
                <a:solidFill>
                  <a:srgbClr val="FF0000"/>
                </a:solidFill>
              </a:rPr>
              <a:t>44</a:t>
            </a:r>
            <a:endParaRPr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2400"/>
          </a:p>
          <a:p>
            <a:pPr marL="0" indent="0" algn="ctr">
              <a:buNone/>
            </a:pPr>
            <a:r>
              <a:rPr lang="en-US" sz="2400"/>
              <a:t>The transit method : </a:t>
            </a:r>
            <a:r>
              <a:rPr lang="en-US" sz="2400">
                <a:solidFill>
                  <a:srgbClr val="FF0000"/>
                </a:solidFill>
              </a:rPr>
              <a:t>2729</a:t>
            </a:r>
          </a:p>
          <a:p>
            <a:pPr marL="0" indent="0" algn="ctr">
              <a:buNone/>
            </a:pPr>
            <a:endParaRPr lang="en-US" sz="2400"/>
          </a:p>
          <a:p>
            <a:pPr marL="0" indent="0" algn="ctr">
              <a:buNone/>
            </a:pPr>
            <a:r>
              <a:rPr lang="en-US" sz="2400"/>
              <a:t>Radial velocity wiggle : </a:t>
            </a:r>
            <a:r>
              <a:rPr lang="en-US" sz="2400">
                <a:solidFill>
                  <a:srgbClr val="FF0000"/>
                </a:solidFill>
              </a:rPr>
              <a:t>632 </a:t>
            </a:r>
          </a:p>
          <a:p>
            <a:pPr marL="0" indent="0">
              <a:buNone/>
            </a:pPr>
            <a:endParaRPr lang="fr-FR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</p:txBody>
      </p:sp>
      <p:sp>
        <p:nvSpPr>
          <p:cNvPr id="4" name="Flèche : droite 3"/>
          <p:cNvSpPr/>
          <p:nvPr/>
        </p:nvSpPr>
        <p:spPr>
          <a:xfrm>
            <a:off x="1914525" y="593407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>
            <p:extLst>
              <p:ext uri="{D42A27DB-BD31-4B8C-83A1-F6EECF244321}">
                <p14:modId xmlns:p14="http://schemas.microsoft.com/office/powerpoint/2010/main" val="372016107"/>
              </p:ext>
            </p:extLst>
          </p:nvPr>
        </p:nvSpPr>
        <p:spPr>
          <a:xfrm>
            <a:off x="3343275" y="5991586"/>
            <a:ext cx="498978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IE"/>
              <a:t>Others methods exist to find exoplanet</a:t>
            </a:r>
          </a:p>
        </p:txBody>
      </p:sp>
      <p:pic>
        <p:nvPicPr>
          <p:cNvPr id="6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5" y="2143125"/>
            <a:ext cx="5614776" cy="365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48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458793559"/>
              </p:ext>
            </p:extLst>
          </p:nvPr>
        </p:nvSpPr>
        <p:spPr>
          <a:xfrm>
            <a:off x="200025" y="247650"/>
            <a:ext cx="11696114" cy="1455738"/>
          </a:xfrm>
        </p:spPr>
        <p:txBody>
          <a:bodyPr/>
          <a:lstStyle/>
          <a:p>
            <a:r>
              <a:rPr lang="fr-FR" i="1">
                <a:latin typeface="Verdana"/>
                <a:ea typeface="Verdana"/>
                <a:cs typeface="Verdana"/>
              </a:rPr>
              <a:t>IV. Is </a:t>
            </a:r>
            <a:r>
              <a:rPr lang="fr-FR" i="1" err="1">
                <a:latin typeface="Verdana"/>
                <a:ea typeface="Verdana"/>
                <a:cs typeface="Verdana"/>
              </a:rPr>
              <a:t>iT</a:t>
            </a:r>
            <a:r>
              <a:rPr lang="fr-FR" i="1">
                <a:latin typeface="Verdana"/>
                <a:ea typeface="Verdana"/>
                <a:cs typeface="Verdana"/>
              </a:rPr>
              <a:t> REALISTIC TO LIVE ON AN EXOPLANET?</a:t>
            </a:r>
          </a:p>
        </p:txBody>
      </p:sp>
      <p:pic>
        <p:nvPicPr>
          <p:cNvPr id="4" name="Image 4" descr="Résultat d’images pour exoplanet habitable zone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35" t="56441" r="2709" b="10441"/>
          <a:stretch/>
        </p:blipFill>
        <p:spPr>
          <a:xfrm>
            <a:off x="1990336" y="1657350"/>
            <a:ext cx="7965678" cy="416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51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3172377461"/>
              </p:ext>
            </p:extLst>
          </p:nvPr>
        </p:nvSpPr>
        <p:spPr>
          <a:xfrm>
            <a:off x="914400" y="123825"/>
            <a:ext cx="10131425" cy="1456267"/>
          </a:xfrm>
        </p:spPr>
        <p:txBody>
          <a:bodyPr/>
          <a:lstStyle/>
          <a:p>
            <a:pPr algn="ctr"/>
            <a:r>
              <a:rPr lang="fr-FR" i="1" u="sng">
                <a:latin typeface="Verdana"/>
                <a:ea typeface="Verdana"/>
                <a:cs typeface="Verdana"/>
              </a:rPr>
              <a:t>V. CONCLUSION</a:t>
            </a:r>
            <a:endParaRPr lang="fr-FR"/>
          </a:p>
        </p:txBody>
      </p:sp>
      <p:pic>
        <p:nvPicPr>
          <p:cNvPr id="4" name="Image 4" descr="Résultat d’images pour exoplanet habitable zon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90364" y="1495425"/>
            <a:ext cx="8546703" cy="481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01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extLst/>
          </p:nvPr>
        </p:nvSpPr>
        <p:spPr>
          <a:xfrm>
            <a:off x="1247531" y="542925"/>
            <a:ext cx="10131425" cy="145626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>
                <a:latin typeface="Verdana"/>
                <a:ea typeface="Verdana"/>
                <a:cs typeface="Verdana"/>
              </a:rPr>
              <a:t>NASA Wants To Seed Exoplanets With Human DNA</a:t>
            </a:r>
            <a:endParaRPr lang="fr-FR">
              <a:latin typeface="Verdana"/>
              <a:ea typeface="Verdana"/>
              <a:cs typeface="Verdana"/>
            </a:endParaRPr>
          </a:p>
        </p:txBody>
      </p:sp>
      <p:pic>
        <p:nvPicPr>
          <p:cNvPr id="8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586" y="1999965"/>
            <a:ext cx="7018338" cy="4374660"/>
          </a:xfrm>
          <a:prstGeom prst="rect">
            <a:avLst/>
          </a:prstGeom>
        </p:spPr>
      </p:pic>
      <p:pic>
        <p:nvPicPr>
          <p:cNvPr id="12" name="Image 12" descr="Résultat d’images pour adn sur fond transparen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0000">
            <a:off x="6428120" y="1714500"/>
            <a:ext cx="2998459" cy="299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79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3579753117"/>
              </p:ext>
            </p:extLst>
          </p:nvPr>
        </p:nvSpPr>
        <p:spPr>
          <a:xfrm>
            <a:off x="1133475" y="2295525"/>
            <a:ext cx="10131425" cy="1456267"/>
          </a:xfrm>
        </p:spPr>
        <p:txBody>
          <a:bodyPr/>
          <a:lstStyle/>
          <a:p>
            <a:r>
              <a:rPr lang="en-US" sz="4800"/>
              <a:t>Thank</a:t>
            </a:r>
            <a:r>
              <a:rPr lang="fr-FR" sz="4800"/>
              <a:t> </a:t>
            </a:r>
            <a:r>
              <a:rPr lang="fr-FR" sz="4800" err="1"/>
              <a:t>you</a:t>
            </a:r>
            <a:r>
              <a:rPr lang="fr-FR" sz="4800"/>
              <a:t> for </a:t>
            </a:r>
            <a:r>
              <a:rPr lang="fr-FR" sz="4800" err="1"/>
              <a:t>your</a:t>
            </a:r>
            <a:r>
              <a:rPr lang="fr-FR" sz="4800"/>
              <a:t> attention!</a:t>
            </a:r>
          </a:p>
        </p:txBody>
      </p:sp>
    </p:spTree>
    <p:extLst>
      <p:ext uri="{BB962C8B-B14F-4D97-AF65-F5344CB8AC3E}">
        <p14:creationId xmlns:p14="http://schemas.microsoft.com/office/powerpoint/2010/main" val="3465684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5"/>
          <p:cNvPicPr>
            <a:picLocks noChangeAspect="1"/>
          </p:cNvPicPr>
          <p:nvPr/>
        </p:nvPicPr>
        <p:blipFill rotWithShape="1">
          <a:blip r:embed="rId3"/>
          <a:srcRect l="13200" r="5964" b="-4"/>
          <a:stretch/>
        </p:blipFill>
        <p:spPr>
          <a:xfrm>
            <a:off x="8888133" y="4144246"/>
            <a:ext cx="3302966" cy="2717299"/>
          </a:xfrm>
          <a:custGeom>
            <a:avLst/>
            <a:gdLst>
              <a:gd name="connsiteX0" fmla="*/ 1663658 w 3039855"/>
              <a:gd name="connsiteY0" fmla="*/ 0 h 2500842"/>
              <a:gd name="connsiteX1" fmla="*/ 2947417 w 3039855"/>
              <a:gd name="connsiteY1" fmla="*/ 605417 h 2500842"/>
              <a:gd name="connsiteX2" fmla="*/ 3039855 w 3039855"/>
              <a:gd name="connsiteY2" fmla="*/ 729032 h 2500842"/>
              <a:gd name="connsiteX3" fmla="*/ 3039855 w 3039855"/>
              <a:gd name="connsiteY3" fmla="*/ 2500842 h 2500842"/>
              <a:gd name="connsiteX4" fmla="*/ 226952 w 3039855"/>
              <a:gd name="connsiteY4" fmla="*/ 2500842 h 2500842"/>
              <a:gd name="connsiteX5" fmla="*/ 155401 w 3039855"/>
              <a:gd name="connsiteY5" fmla="*/ 2366679 h 2500842"/>
              <a:gd name="connsiteX6" fmla="*/ 0 w 3039855"/>
              <a:gd name="connsiteY6" fmla="*/ 1663658 h 2500842"/>
              <a:gd name="connsiteX7" fmla="*/ 1663658 w 3039855"/>
              <a:gd name="connsiteY7" fmla="*/ 0 h 250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9855" h="2500842">
                <a:moveTo>
                  <a:pt x="1663658" y="0"/>
                </a:moveTo>
                <a:cubicBezTo>
                  <a:pt x="2180490" y="0"/>
                  <a:pt x="2642278" y="235674"/>
                  <a:pt x="2947417" y="605417"/>
                </a:cubicBezTo>
                <a:lnTo>
                  <a:pt x="3039855" y="729032"/>
                </a:lnTo>
                <a:lnTo>
                  <a:pt x="3039855" y="2500842"/>
                </a:lnTo>
                <a:lnTo>
                  <a:pt x="226952" y="2500842"/>
                </a:lnTo>
                <a:lnTo>
                  <a:pt x="155401" y="2366679"/>
                </a:lnTo>
                <a:cubicBezTo>
                  <a:pt x="55691" y="2153127"/>
                  <a:pt x="0" y="1914896"/>
                  <a:pt x="0" y="1663658"/>
                </a:cubicBezTo>
                <a:cubicBezTo>
                  <a:pt x="0" y="744845"/>
                  <a:pt x="744845" y="0"/>
                  <a:pt x="1663658" y="0"/>
                </a:cubicBezTo>
                <a:close/>
              </a:path>
            </a:pathLst>
          </a:custGeom>
        </p:spPr>
      </p:pic>
      <p:grpSp>
        <p:nvGrpSpPr>
          <p:cNvPr id="18" name="Group 17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1267604">
            <a:off x="8565602" y="3905595"/>
            <a:ext cx="3639934" cy="3163289"/>
            <a:chOff x="5281603" y="104899"/>
            <a:chExt cx="6910397" cy="6005491"/>
          </a:xfrm>
        </p:grpSpPr>
        <p:sp>
          <p:nvSpPr>
            <p:cNvPr id="19" name="Freeform 9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21" name="Straight Connector 2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0" name="Group 99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392608">
            <a:off x="7397406" y="-618857"/>
            <a:ext cx="4915057" cy="4271437"/>
            <a:chOff x="5281603" y="104899"/>
            <a:chExt cx="6910397" cy="6005491"/>
          </a:xfrm>
        </p:grpSpPr>
        <p:sp>
          <p:nvSpPr>
            <p:cNvPr id="101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2" name="Group 101"/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03" name="Straight Connector 10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3" name="Image 13"/>
          <p:cNvPicPr>
            <a:picLocks noChangeAspect="1"/>
          </p:cNvPicPr>
          <p:nvPr/>
        </p:nvPicPr>
        <p:blipFill rotWithShape="1">
          <a:blip r:embed="rId4"/>
          <a:srcRect l="16623" r="3420" b="-4"/>
          <a:stretch/>
        </p:blipFill>
        <p:spPr>
          <a:xfrm>
            <a:off x="8054246" y="0"/>
            <a:ext cx="4132754" cy="3445946"/>
          </a:xfrm>
          <a:custGeom>
            <a:avLst/>
            <a:gdLst>
              <a:gd name="connsiteX0" fmla="*/ 303228 w 4638368"/>
              <a:gd name="connsiteY0" fmla="*/ 0 h 3867534"/>
              <a:gd name="connsiteX1" fmla="*/ 4638368 w 4638368"/>
              <a:gd name="connsiteY1" fmla="*/ 0 h 3867534"/>
              <a:gd name="connsiteX2" fmla="*/ 4638368 w 4638368"/>
              <a:gd name="connsiteY2" fmla="*/ 2952747 h 3867534"/>
              <a:gd name="connsiteX3" fmla="*/ 4585825 w 4638368"/>
              <a:gd name="connsiteY3" fmla="*/ 3013864 h 3867534"/>
              <a:gd name="connsiteX4" fmla="*/ 2641346 w 4638368"/>
              <a:gd name="connsiteY4" fmla="*/ 3867534 h 3867534"/>
              <a:gd name="connsiteX5" fmla="*/ 0 w 4638368"/>
              <a:gd name="connsiteY5" fmla="*/ 1226188 h 3867534"/>
              <a:gd name="connsiteX6" fmla="*/ 260466 w 4638368"/>
              <a:gd name="connsiteY6" fmla="*/ 81056 h 386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</p:spPr>
      </p:pic>
      <p:sp>
        <p:nvSpPr>
          <p:cNvPr id="2" name="Titr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3414076191"/>
              </p:ext>
            </p:extLst>
          </p:nvPr>
        </p:nvSpPr>
        <p:spPr>
          <a:xfrm>
            <a:off x="2552700" y="265981"/>
            <a:ext cx="6143423" cy="1456267"/>
          </a:xfrm>
        </p:spPr>
        <p:txBody>
          <a:bodyPr>
            <a:normAutofit/>
          </a:bodyPr>
          <a:lstStyle/>
          <a:p>
            <a:r>
              <a:rPr lang="en-US" b="1" i="1">
                <a:latin typeface="Verdana"/>
                <a:ea typeface="Verdana"/>
                <a:cs typeface="Verdana"/>
              </a:rPr>
              <a:t>I. The origins of life </a:t>
            </a:r>
            <a:endParaRPr lang="fr-FR" i="1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1251133463"/>
              </p:ext>
            </p:extLst>
          </p:nvPr>
        </p:nvSpPr>
        <p:spPr>
          <a:xfrm>
            <a:off x="447675" y="1600200"/>
            <a:ext cx="7075780" cy="583024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b="1" i="1">
                <a:latin typeface="Verdana"/>
                <a:ea typeface="Verdana"/>
                <a:cs typeface="Verdana"/>
              </a:rPr>
              <a:t>A) On our Earth</a:t>
            </a:r>
          </a:p>
          <a:p>
            <a:pPr marL="0" indent="0">
              <a:buNone/>
            </a:pPr>
            <a:endParaRPr lang="en-US" b="1">
              <a:latin typeface="Verdana"/>
              <a:ea typeface="Verdana"/>
              <a:cs typeface="Verdana"/>
            </a:endParaRPr>
          </a:p>
          <a:p>
            <a:pPr marL="0" indent="0">
              <a:buNone/>
            </a:pPr>
            <a:r>
              <a:rPr lang="en-US" b="1">
                <a:latin typeface="Verdana"/>
                <a:ea typeface="Verdana"/>
                <a:cs typeface="Verdana"/>
              </a:rPr>
              <a:t>- Age &gt; 4. 5 billion years old </a:t>
            </a:r>
          </a:p>
          <a:p>
            <a:pPr marL="0" indent="0">
              <a:buNone/>
            </a:pPr>
            <a:r>
              <a:rPr lang="en-US" b="1">
                <a:latin typeface="Verdana"/>
                <a:ea typeface="Verdana"/>
                <a:cs typeface="Verdana"/>
              </a:rPr>
              <a:t>-Life appears &gt; 1 billion years later</a:t>
            </a:r>
          </a:p>
          <a:p>
            <a:pPr marL="0" indent="0">
              <a:buNone/>
            </a:pPr>
            <a:r>
              <a:rPr lang="en-US" b="1">
                <a:latin typeface="Verdana"/>
                <a:ea typeface="Verdana"/>
                <a:cs typeface="Verdana"/>
              </a:rPr>
              <a:t>-Single-celled </a:t>
            </a:r>
            <a:r>
              <a:rPr lang="en-US" b="1">
                <a:solidFill>
                  <a:srgbClr val="00B0F0"/>
                </a:solidFill>
                <a:latin typeface="Verdana"/>
                <a:ea typeface="Verdana"/>
                <a:cs typeface="Verdana"/>
              </a:rPr>
              <a:t>prokaryotic cells*</a:t>
            </a:r>
          </a:p>
          <a:p>
            <a:pPr marL="0" indent="0">
              <a:buNone/>
            </a:pPr>
            <a:endParaRPr lang="en-US" b="1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  <a:p>
            <a:pPr marL="0" indent="0">
              <a:buNone/>
            </a:pPr>
            <a:endParaRPr lang="en-US" b="1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  <a:p>
            <a:pPr marL="0" indent="0">
              <a:buNone/>
            </a:pPr>
            <a:r>
              <a:rPr lang="en-US" b="1">
                <a:solidFill>
                  <a:srgbClr val="00B0F0"/>
                </a:solidFill>
                <a:latin typeface="Verdana"/>
                <a:ea typeface="Verdana"/>
                <a:cs typeface="Verdana"/>
              </a:rPr>
              <a:t>Def°</a:t>
            </a:r>
            <a:endParaRPr lang="en-US">
              <a:solidFill>
                <a:srgbClr val="00B0F0"/>
              </a:solidFill>
              <a:latin typeface="Calibri"/>
              <a:ea typeface="Verdana"/>
              <a:cs typeface="Verdana"/>
            </a:endParaRPr>
          </a:p>
          <a:p>
            <a:pPr marL="0" indent="0">
              <a:buNone/>
            </a:pPr>
            <a:r>
              <a:rPr lang="en-US" b="1">
                <a:solidFill>
                  <a:srgbClr val="00B0F0"/>
                </a:solidFill>
                <a:latin typeface="Verdana"/>
                <a:ea typeface="Verdana"/>
                <a:cs typeface="Verdana"/>
              </a:rPr>
              <a:t>Unicellular organism that lacks a membrane- bound nucleus.  In Greek 'pro' before / '</a:t>
            </a:r>
            <a:r>
              <a:rPr lang="en-US" b="1" err="1">
                <a:solidFill>
                  <a:srgbClr val="00B0F0"/>
                </a:solidFill>
                <a:latin typeface="Verdana"/>
                <a:ea typeface="Verdana"/>
                <a:cs typeface="Verdana"/>
              </a:rPr>
              <a:t>karyon</a:t>
            </a:r>
            <a:r>
              <a:rPr lang="en-US" b="1">
                <a:solidFill>
                  <a:srgbClr val="00B0F0"/>
                </a:solidFill>
                <a:latin typeface="Verdana"/>
                <a:ea typeface="Verdana"/>
                <a:cs typeface="Verdana"/>
              </a:rPr>
              <a:t>' nucleus </a:t>
            </a:r>
            <a:endParaRPr lang="en-US">
              <a:solidFill>
                <a:srgbClr val="00B0F0"/>
              </a:solidFill>
              <a:latin typeface="Calibri"/>
              <a:ea typeface="Verdana"/>
              <a:cs typeface="Verdana"/>
            </a:endParaRPr>
          </a:p>
          <a:p>
            <a:pPr marL="0" indent="0">
              <a:buNone/>
            </a:pPr>
            <a:endParaRPr lang="en-US" b="1" i="1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  <a:p>
            <a:pPr>
              <a:buNone/>
            </a:pPr>
            <a:endParaRPr lang="en-US">
              <a:solidFill>
                <a:srgbClr val="222222"/>
              </a:solidFill>
              <a:latin typeface="Verdana"/>
              <a:ea typeface="Verdana"/>
              <a:cs typeface="Verdana"/>
            </a:endParaRPr>
          </a:p>
          <a:p>
            <a:pPr marL="0" indent="0">
              <a:buNone/>
            </a:pPr>
            <a:endParaRPr lang="en-US" b="1" i="1">
              <a:latin typeface="Verdana"/>
              <a:ea typeface="Verdana"/>
              <a:cs typeface="Verdana"/>
            </a:endParaRPr>
          </a:p>
        </p:txBody>
      </p:sp>
      <p:pic>
        <p:nvPicPr>
          <p:cNvPr id="15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25" y="280358"/>
            <a:ext cx="2298084" cy="163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91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2217482264"/>
              </p:ext>
            </p:extLst>
          </p:nvPr>
        </p:nvSpPr>
        <p:spPr>
          <a:xfrm>
            <a:off x="285694" y="466725"/>
            <a:ext cx="11511757" cy="1455738"/>
          </a:xfrm>
        </p:spPr>
        <p:txBody>
          <a:bodyPr>
            <a:normAutofit/>
          </a:bodyPr>
          <a:lstStyle/>
          <a:p>
            <a:pPr algn="ctr"/>
            <a:r>
              <a:rPr lang="fr-FR" i="1"/>
              <a:t>YOU </a:t>
            </a:r>
            <a:r>
              <a:rPr lang="fr-FR" i="1" err="1"/>
              <a:t>want</a:t>
            </a:r>
            <a:r>
              <a:rPr lang="fr-FR" i="1"/>
              <a:t> to </a:t>
            </a:r>
            <a:r>
              <a:rPr lang="fr-FR" i="1" err="1"/>
              <a:t>increase</a:t>
            </a:r>
            <a:r>
              <a:rPr lang="fr-FR" i="1"/>
              <a:t> </a:t>
            </a:r>
            <a:r>
              <a:rPr lang="fr-FR" i="1" err="1"/>
              <a:t>you</a:t>
            </a:r>
            <a:r>
              <a:rPr lang="fr-FR" i="1"/>
              <a:t> </a:t>
            </a:r>
            <a:r>
              <a:rPr lang="fr-FR" i="1" err="1"/>
              <a:t>knowledge</a:t>
            </a:r>
            <a:r>
              <a:rPr lang="fr-FR" i="1"/>
              <a:t> about </a:t>
            </a:r>
            <a:r>
              <a:rPr lang="fr-FR" i="1" err="1"/>
              <a:t>exoplanets</a:t>
            </a:r>
            <a:r>
              <a:rPr lang="fr-FR" i="1"/>
              <a:t> ?  </a:t>
            </a:r>
            <a:r>
              <a:rPr lang="fr-FR" i="1" err="1"/>
              <a:t>visit</a:t>
            </a:r>
            <a:r>
              <a:rPr lang="fr-FR" i="1"/>
              <a:t> </a:t>
            </a:r>
            <a:r>
              <a:rPr lang="fr-FR" i="1" err="1"/>
              <a:t>our</a:t>
            </a:r>
            <a:r>
              <a:rPr lang="fr-FR" i="1"/>
              <a:t> </a:t>
            </a:r>
            <a:r>
              <a:rPr lang="fr-FR" i="1" err="1"/>
              <a:t>websites</a:t>
            </a:r>
            <a:r>
              <a:rPr lang="fr-FR" i="1"/>
              <a:t> (</a:t>
            </a:r>
            <a:r>
              <a:rPr lang="fr-FR" sz="3200" i="1" err="1"/>
              <a:t>sitography</a:t>
            </a:r>
            <a:r>
              <a:rPr lang="fr-FR" i="1"/>
              <a:t>)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1609824456"/>
              </p:ext>
            </p:extLst>
          </p:nvPr>
        </p:nvSpPr>
        <p:spPr>
          <a:xfrm>
            <a:off x="819150" y="2581275"/>
            <a:ext cx="10131425" cy="4110096"/>
          </a:xfrm>
        </p:spPr>
        <p:txBody>
          <a:bodyPr vert="horz" lIns="91440" tIns="45720" rIns="91440" bIns="45720" rtlCol="0" anchor="ctr">
            <a:noAutofit/>
          </a:bodyPr>
          <a:lstStyle/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 sz="2400">
                <a:solidFill>
                  <a:srgbClr val="CD8BD9"/>
                </a:solidFill>
                <a:hlinkClick r:id="rId3"/>
              </a:rPr>
              <a:t>https://www.nasa.gov/mission_pages/kepler/main/index.html</a:t>
            </a:r>
            <a:endParaRPr sz="2400">
              <a:solidFill>
                <a:srgbClr val="CD8BD9"/>
              </a:solidFill>
            </a:endParaRPr>
          </a:p>
          <a:p>
            <a:r>
              <a:rPr lang="fr-FR" sz="2400">
                <a:solidFill>
                  <a:srgbClr val="CD8BD9"/>
                </a:solidFill>
                <a:hlinkClick r:id="rId4"/>
              </a:rPr>
              <a:t>http://exoplanet.eu/</a:t>
            </a:r>
          </a:p>
          <a:p>
            <a:r>
              <a:rPr lang="fr-FR" sz="2400">
                <a:solidFill>
                  <a:srgbClr val="CD8BD9"/>
                </a:solidFill>
                <a:hlinkClick r:id="rId5"/>
              </a:rPr>
              <a:t>https://exoplanetarchive.ipac.caltech.edu/</a:t>
            </a:r>
          </a:p>
          <a:p>
            <a:r>
              <a:rPr lang="fr-FR" sz="2400">
                <a:solidFill>
                  <a:srgbClr val="CD8BD9"/>
                </a:solidFill>
                <a:hlinkClick r:id="rId6"/>
              </a:rPr>
              <a:t>http://www.mirror.co.uk/science/what-exoplanet-heres-what-you-9902309</a:t>
            </a:r>
          </a:p>
          <a:p>
            <a:r>
              <a:rPr lang="fr-FR" sz="2400">
                <a:solidFill>
                  <a:srgbClr val="CD8BD9"/>
                </a:solidFill>
                <a:hlinkClick r:id="rId7"/>
              </a:rPr>
              <a:t>http://phl.upr.edu/projects/habitable-exoplanets-catalog</a:t>
            </a:r>
            <a:endParaRPr sz="2400">
              <a:solidFill>
                <a:srgbClr val="CD8BD9"/>
              </a:solidFill>
              <a:hlinkClick r:id="rId7"/>
            </a:endParaRPr>
          </a:p>
          <a:p>
            <a:r>
              <a:rPr lang="fr-FR" sz="2400">
                <a:solidFill>
                  <a:srgbClr val="CD8BD9"/>
                </a:solidFill>
                <a:hlinkClick r:id="rId8"/>
              </a:rPr>
              <a:t>http://www.space.com/24903-kepler-space-telescope.html</a:t>
            </a:r>
          </a:p>
          <a:p>
            <a:r>
              <a:rPr lang="fr-FR" sz="2400">
                <a:solidFill>
                  <a:srgbClr val="CD8BD9"/>
                </a:solidFill>
                <a:hlinkClick r:id="rId9"/>
              </a:rPr>
              <a:t>http://planets.ucla.edu/research/research-areas/origins-of-life/</a:t>
            </a:r>
          </a:p>
          <a:p>
            <a:r>
              <a:rPr lang="fr-FR" sz="2400" u="sng">
                <a:solidFill>
                  <a:srgbClr val="CD8BD9"/>
                </a:solidFill>
              </a:rPr>
              <a:t>http://learn.genetics.utah.edu/content/astrobiology/conditions/</a:t>
            </a:r>
          </a:p>
          <a:p>
            <a:endParaRPr lang="fr-FR" sz="2400" u="sng">
              <a:solidFill>
                <a:srgbClr val="812E90"/>
              </a:solidFill>
            </a:endParaRPr>
          </a:p>
          <a:p>
            <a:endParaRPr lang="fr-FR" sz="2400" u="sng">
              <a:solidFill>
                <a:srgbClr val="812E90"/>
              </a:solidFill>
            </a:endParaRPr>
          </a:p>
          <a:p>
            <a:endParaRPr lang="fr-FR"/>
          </a:p>
          <a:p>
            <a:endParaRPr lang="fr-FR"/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5543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3178267319"/>
              </p:ext>
            </p:extLst>
          </p:nvPr>
        </p:nvSpPr>
        <p:spPr>
          <a:xfrm>
            <a:off x="447675" y="152400"/>
            <a:ext cx="11863232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b="1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B) What conditions ARE REQUIRED FOR life and its development</a:t>
            </a:r>
            <a:r>
              <a:rPr lang="en-US" sz="3200" b="1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 ?</a:t>
            </a:r>
            <a:endParaRPr lang="fr-FR" sz="3200">
              <a:solidFill>
                <a:srgbClr val="FFFFFF"/>
              </a:solidFill>
            </a:endParaRPr>
          </a:p>
        </p:txBody>
      </p:sp>
      <p:pic>
        <p:nvPicPr>
          <p:cNvPr id="8" name="Image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1050" y="1685925"/>
            <a:ext cx="7343390" cy="4131955"/>
          </a:xfrm>
          <a:prstGeom prst="rect">
            <a:avLst/>
          </a:prstGeom>
        </p:spPr>
      </p:pic>
      <p:sp>
        <p:nvSpPr>
          <p:cNvPr id="3" name="ZoneTexte 2"/>
          <p:cNvSpPr txBox="1"/>
          <p:nvPr>
            <p:extLst>
              <p:ext uri="{D42A27DB-BD31-4B8C-83A1-F6EECF244321}">
                <p14:modId xmlns:p14="http://schemas.microsoft.com/office/powerpoint/2010/main" val="2219456089"/>
              </p:ext>
            </p:extLst>
          </p:nvPr>
        </p:nvSpPr>
        <p:spPr>
          <a:xfrm>
            <a:off x="8639175" y="3114675"/>
            <a:ext cx="2743200" cy="95410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err="1"/>
              <a:t>From</a:t>
            </a:r>
            <a:r>
              <a:rPr lang="fr-FR" sz="2800"/>
              <a:t> a </a:t>
            </a:r>
            <a:r>
              <a:rPr lang="fr-FR" sz="2800" err="1"/>
              <a:t>chemical</a:t>
            </a:r>
            <a:r>
              <a:rPr lang="fr-FR" sz="2800"/>
              <a:t> point of </a:t>
            </a:r>
            <a:r>
              <a:rPr lang="fr-FR" sz="2800" err="1"/>
              <a:t>view</a:t>
            </a:r>
          </a:p>
        </p:txBody>
      </p:sp>
    </p:spTree>
    <p:extLst>
      <p:ext uri="{BB962C8B-B14F-4D97-AF65-F5344CB8AC3E}">
        <p14:creationId xmlns:p14="http://schemas.microsoft.com/office/powerpoint/2010/main" val="3259871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3033183839"/>
              </p:ext>
            </p:extLst>
          </p:nvPr>
        </p:nvSpPr>
        <p:spPr>
          <a:xfrm>
            <a:off x="1762125" y="-85725"/>
            <a:ext cx="10131425" cy="1456267"/>
          </a:xfrm>
        </p:spPr>
        <p:txBody>
          <a:bodyPr/>
          <a:lstStyle/>
          <a:p>
            <a:pPr algn="ctr"/>
            <a:r>
              <a:rPr lang="fr-FR" b="1" i="1">
                <a:solidFill>
                  <a:srgbClr val="00B0F0"/>
                </a:solidFill>
              </a:rPr>
              <a:t>1°) </a:t>
            </a:r>
            <a:r>
              <a:rPr lang="fr-FR" b="1" i="1" u="sng" err="1">
                <a:solidFill>
                  <a:srgbClr val="00B0F0"/>
                </a:solidFill>
              </a:rPr>
              <a:t>wATER</a:t>
            </a:r>
            <a:r>
              <a:rPr lang="fr-FR" b="1" i="1">
                <a:solidFill>
                  <a:srgbClr val="00B0F0"/>
                </a:solidFill>
              </a:rPr>
              <a:t> </a:t>
            </a:r>
            <a:endParaRPr lang="fr-FR">
              <a:solidFill>
                <a:srgbClr val="00B0F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1142403038"/>
              </p:ext>
            </p:extLst>
          </p:nvPr>
        </p:nvSpPr>
        <p:spPr>
          <a:xfrm>
            <a:off x="4991100" y="1676400"/>
            <a:ext cx="9798513" cy="3483207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 chemical formula H2O </a:t>
            </a:r>
            <a:endParaRPr lang="en-US" sz="2000"/>
          </a:p>
          <a:p>
            <a:r>
              <a:rPr lang="en-US" sz="2000">
                <a:solidFill>
                  <a:srgbClr val="FFFFFF"/>
                </a:solidFill>
              </a:rPr>
              <a:t>3 states: solid, liquid and gas.  </a:t>
            </a:r>
          </a:p>
          <a:p>
            <a:endParaRPr lang="en-US" sz="2400">
              <a:solidFill>
                <a:srgbClr val="FFFFFF"/>
              </a:solidFill>
            </a:endParaRPr>
          </a:p>
          <a:p>
            <a:r>
              <a:rPr lang="en-US" sz="2400">
                <a:solidFill>
                  <a:srgbClr val="FFFFFF"/>
                </a:solidFill>
              </a:rPr>
              <a:t>solid and gaseous forms are not </a:t>
            </a:r>
            <a:endParaRPr lang="fr-FR" sz="240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400">
                <a:solidFill>
                  <a:srgbClr val="FFFFFF"/>
                </a:solidFill>
              </a:rPr>
              <a:t>conducive to the development of life </a:t>
            </a:r>
            <a:endParaRPr lang="fr-FR" sz="2400">
              <a:solidFill>
                <a:srgbClr val="FFFFFF"/>
              </a:solidFill>
            </a:endParaRPr>
          </a:p>
          <a:p>
            <a:endParaRPr lang="en-US">
              <a:solidFill>
                <a:srgbClr val="FFFFFF"/>
              </a:solidFill>
            </a:endParaRPr>
          </a:p>
          <a:p>
            <a:endParaRPr lang="en-US">
              <a:solidFill>
                <a:srgbClr val="FFFFFF"/>
              </a:solidFill>
            </a:endParaRPr>
          </a:p>
          <a:p>
            <a:endParaRPr sz="2400">
              <a:solidFill>
                <a:srgbClr val="FFFFFF"/>
              </a:solidFill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1175" y="-36123"/>
            <a:ext cx="2821399" cy="2570825"/>
          </a:xfrm>
          <a:prstGeom prst="rect">
            <a:avLst/>
          </a:prstGeom>
        </p:spPr>
      </p:pic>
      <p:sp>
        <p:nvSpPr>
          <p:cNvPr id="7" name="ZoneTexte 6"/>
          <p:cNvSpPr txBox="1"/>
          <p:nvPr>
            <p:extLst>
              <p:ext uri="{D42A27DB-BD31-4B8C-83A1-F6EECF244321}">
                <p14:modId xmlns:p14="http://schemas.microsoft.com/office/powerpoint/2010/main" val="1700041814"/>
              </p:ext>
            </p:extLst>
          </p:nvPr>
        </p:nvSpPr>
        <p:spPr>
          <a:xfrm>
            <a:off x="600075" y="4607764"/>
            <a:ext cx="9222727" cy="144655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endParaRPr lang="en-US" sz="1600">
              <a:latin typeface="Arial"/>
              <a:cs typeface="Arial"/>
            </a:endParaRPr>
          </a:p>
          <a:p>
            <a:pPr>
              <a:buChar char="•"/>
            </a:pPr>
            <a:r>
              <a:rPr lang="en-US" sz="2400" b="1" i="1">
                <a:cs typeface="Arial"/>
              </a:rPr>
              <a:t>Fundamental properties </a:t>
            </a:r>
            <a:r>
              <a:rPr lang="en-US" sz="2400">
                <a:cs typeface="Arial"/>
              </a:rPr>
              <a:t>​</a:t>
            </a:r>
            <a:endParaRPr lang="en-US" sz="2400">
              <a:latin typeface="Arial"/>
              <a:cs typeface="Arial"/>
            </a:endParaRPr>
          </a:p>
          <a:p>
            <a:r>
              <a:rPr lang="en-US" sz="2400"/>
              <a:t>   &gt; facilitates chemical reactions without interacting directly &gt; Catalyst  ​</a:t>
            </a:r>
          </a:p>
          <a:p>
            <a:r>
              <a:rPr lang="en-US" sz="2400"/>
              <a:t>    + "universal solvent" ​</a:t>
            </a:r>
          </a:p>
        </p:txBody>
      </p:sp>
      <p:pic>
        <p:nvPicPr>
          <p:cNvPr id="9" name="Image 6"/>
          <p:cNvPicPr>
            <a:picLocks noChangeAspect="1"/>
          </p:cNvPicPr>
          <p:nvPr/>
        </p:nvPicPr>
        <p:blipFill rotWithShape="1">
          <a:blip r:embed="rId4"/>
          <a:srcRect l="5049" t="4959" r="8284" b="11394"/>
          <a:stretch/>
        </p:blipFill>
        <p:spPr>
          <a:xfrm>
            <a:off x="381000" y="409575"/>
            <a:ext cx="4510985" cy="419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47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3649410220"/>
              </p:ext>
            </p:extLst>
          </p:nvPr>
        </p:nvSpPr>
        <p:spPr>
          <a:xfrm>
            <a:off x="1152525" y="-38100"/>
            <a:ext cx="10131425" cy="1456267"/>
          </a:xfrm>
        </p:spPr>
        <p:txBody>
          <a:bodyPr/>
          <a:lstStyle/>
          <a:p>
            <a:r>
              <a:rPr lang="en-US" sz="3200" b="1" i="1" u="sng">
                <a:latin typeface="Calibri"/>
              </a:rPr>
              <a:t>2 ) </a:t>
            </a:r>
            <a:r>
              <a:rPr lang="en-US" sz="3200" i="1" u="sng">
                <a:latin typeface="Calibri"/>
              </a:rPr>
              <a:t>Oxygen &amp; dioxygen</a:t>
            </a:r>
            <a:endParaRPr lang="fr-FR" sz="3200" i="1" u="sng"/>
          </a:p>
        </p:txBody>
      </p:sp>
      <p:pic>
        <p:nvPicPr>
          <p:cNvPr id="4" name="Image 4" descr="Capture d’écran (34).png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472" t="16061" r="20530" b="21882"/>
          <a:stretch/>
        </p:blipFill>
        <p:spPr>
          <a:xfrm>
            <a:off x="152400" y="1676400"/>
            <a:ext cx="7311234" cy="4189290"/>
          </a:xfrm>
          <a:prstGeom prst="rect">
            <a:avLst/>
          </a:prstGeom>
        </p:spPr>
      </p:pic>
      <p:sp>
        <p:nvSpPr>
          <p:cNvPr id="8" name="ZoneTexte 7"/>
          <p:cNvSpPr txBox="1"/>
          <p:nvPr>
            <p:extLst>
              <p:ext uri="{D42A27DB-BD31-4B8C-83A1-F6EECF244321}">
                <p14:modId xmlns:p14="http://schemas.microsoft.com/office/powerpoint/2010/main" val="3594312108"/>
              </p:ext>
            </p:extLst>
          </p:nvPr>
        </p:nvSpPr>
        <p:spPr>
          <a:xfrm>
            <a:off x="7829550" y="1314450"/>
            <a:ext cx="3996985" cy="470898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 b="1"/>
          </a:p>
          <a:p>
            <a:r>
              <a:rPr lang="en-US" sz="2000">
                <a:cs typeface="Segoe UI"/>
              </a:rPr>
              <a:t>- colorless, odorless and tasteless gas. </a:t>
            </a:r>
          </a:p>
          <a:p>
            <a:endParaRPr lang="en-US" sz="2000">
              <a:cs typeface="Segoe UI"/>
            </a:endParaRPr>
          </a:p>
          <a:p>
            <a:r>
              <a:rPr lang="en-US" sz="2000">
                <a:cs typeface="Segoe UI"/>
              </a:rPr>
              <a:t>-It is produced by plants containing chlorophyll </a:t>
            </a:r>
            <a:endParaRPr lang="en-US" sz="3200">
              <a:cs typeface="Segoe UI"/>
            </a:endParaRPr>
          </a:p>
          <a:p>
            <a:endParaRPr lang="en-US" sz="2000">
              <a:cs typeface="Segoe UI"/>
            </a:endParaRPr>
          </a:p>
          <a:p>
            <a:r>
              <a:rPr lang="en-US" sz="2000">
                <a:cs typeface="Segoe UI"/>
              </a:rPr>
              <a:t>-atmospheric air contains about 20% of oxygen. </a:t>
            </a:r>
            <a:r>
              <a:rPr lang="en-US" sz="2000"/>
              <a:t> </a:t>
            </a:r>
            <a:endParaRPr lang="en-US" sz="3200">
              <a:cs typeface="Segoe UI"/>
            </a:endParaRPr>
          </a:p>
          <a:p>
            <a:endParaRPr lang="en-US" sz="2000">
              <a:cs typeface="Segoe UI"/>
            </a:endParaRPr>
          </a:p>
          <a:p>
            <a:r>
              <a:rPr lang="en-US" sz="2000">
                <a:cs typeface="Segoe UI"/>
              </a:rPr>
              <a:t>- the anaerobes: bacteria able to live without oxygen </a:t>
            </a:r>
            <a:endParaRPr lang="en-US" sz="3200">
              <a:cs typeface="Segoe UI"/>
            </a:endParaRPr>
          </a:p>
          <a:p>
            <a:endParaRPr lang="en-US" sz="2000">
              <a:cs typeface="Segoe UI"/>
            </a:endParaRPr>
          </a:p>
          <a:p>
            <a:r>
              <a:rPr lang="en-US" sz="2000">
                <a:cs typeface="Segoe UI"/>
              </a:rPr>
              <a:t>-The terrestrial oxygen is produced by plant photosynthesis (the Taiga).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76627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2684402188"/>
              </p:ext>
            </p:extLst>
          </p:nvPr>
        </p:nvSpPr>
        <p:spPr>
          <a:xfrm>
            <a:off x="371475" y="2638425"/>
            <a:ext cx="10414400" cy="281781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2800" b="1" u="sng">
                <a:solidFill>
                  <a:srgbClr val="AD771C"/>
                </a:solidFill>
              </a:rPr>
              <a:t>3) The ground</a:t>
            </a:r>
            <a:r>
              <a:rPr lang="en-US" sz="2800">
                <a:solidFill>
                  <a:srgbClr val="AD771C"/>
                </a:solidFill>
              </a:rPr>
              <a:t> </a:t>
            </a:r>
            <a:endParaRPr lang="fr-FR" sz="2800">
              <a:solidFill>
                <a:srgbClr val="AD771C"/>
              </a:solidFill>
            </a:endParaRPr>
          </a:p>
          <a:p>
            <a:pPr marL="0" indent="0">
              <a:buNone/>
            </a:pPr>
            <a:r>
              <a:rPr lang="en-US" sz="2400">
                <a:solidFill>
                  <a:srgbClr val="FFFFFF"/>
                </a:solidFill>
              </a:rPr>
              <a:t>- important for 2 reasons</a:t>
            </a:r>
          </a:p>
          <a:p>
            <a:pPr marL="0" indent="0">
              <a:buNone/>
            </a:pPr>
            <a:r>
              <a:rPr lang="en-US" sz="2400">
                <a:solidFill>
                  <a:srgbClr val="FFFFFF"/>
                </a:solidFill>
              </a:rPr>
              <a:t>&gt; support on which plants grow </a:t>
            </a:r>
            <a:endParaRPr sz="2400"/>
          </a:p>
          <a:p>
            <a:pPr marL="0" indent="0">
              <a:buNone/>
            </a:pPr>
            <a:endParaRPr lang="en-US" sz="240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40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800" b="1" u="sng">
                <a:solidFill>
                  <a:srgbClr val="FFC000"/>
                </a:solidFill>
              </a:rPr>
              <a:t>4) Light and photosynthesis</a:t>
            </a:r>
            <a:r>
              <a:rPr lang="en-US" sz="2800" b="1">
                <a:solidFill>
                  <a:srgbClr val="FFC000"/>
                </a:solidFill>
              </a:rPr>
              <a:t> </a:t>
            </a:r>
            <a:r>
              <a:rPr lang="en-US" sz="2800">
                <a:solidFill>
                  <a:srgbClr val="FFC000"/>
                </a:solidFill>
              </a:rPr>
              <a:t> </a:t>
            </a:r>
            <a:endParaRPr lang="fr-FR" sz="360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sz="2400">
                <a:solidFill>
                  <a:srgbClr val="FFFFFF"/>
                </a:solidFill>
              </a:rPr>
              <a:t>-  Light =  basis of photosynthesis = source of the entire chain of evolution. </a:t>
            </a:r>
            <a:endParaRPr lang="fr-FR" sz="360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400">
                <a:solidFill>
                  <a:srgbClr val="FFFFFF"/>
                </a:solidFill>
              </a:rPr>
              <a:t>- Plants and animals absorb oxygen and release carbon dioxide (CO2) &gt; "breathing". </a:t>
            </a:r>
            <a:endParaRPr lang="fr-FR" sz="3600"/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657225"/>
            <a:ext cx="6840938" cy="323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62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925303168"/>
              </p:ext>
            </p:extLst>
          </p:nvPr>
        </p:nvSpPr>
        <p:spPr>
          <a:xfrm>
            <a:off x="685801" y="-104775"/>
            <a:ext cx="10131425" cy="1456267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fr-FR" u="sng">
                <a:solidFill>
                  <a:srgbClr val="FF0000"/>
                </a:solidFill>
                <a:latin typeface="Verdana"/>
                <a:ea typeface="Verdana"/>
                <a:cs typeface="Verdana"/>
              </a:rPr>
              <a:t>II. ALL ABOUT EXOPLANETS</a:t>
            </a:r>
            <a:endParaRPr lang="fr-FR" u="sng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71525" y="1800225"/>
            <a:ext cx="3313113" cy="397031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err="1"/>
              <a:t>What</a:t>
            </a:r>
            <a:r>
              <a:rPr lang="fr-FR" sz="2400"/>
              <a:t> </a:t>
            </a:r>
            <a:r>
              <a:rPr lang="fr-FR" sz="2400" err="1"/>
              <a:t>is</a:t>
            </a:r>
            <a:r>
              <a:rPr lang="fr-FR" sz="2400"/>
              <a:t> a </a:t>
            </a:r>
            <a:r>
              <a:rPr lang="fr-FR" sz="2400" err="1"/>
              <a:t>planet</a:t>
            </a:r>
            <a:r>
              <a:rPr lang="fr-FR" sz="2400"/>
              <a:t> ? </a:t>
            </a:r>
          </a:p>
          <a:p>
            <a:endParaRPr lang="fr-FR" sz="2400"/>
          </a:p>
          <a:p>
            <a:pPr marL="285750" indent="-285750">
              <a:buChar char="•"/>
            </a:pPr>
            <a:r>
              <a:rPr lang="fr-FR" sz="2400"/>
              <a:t>Come </a:t>
            </a:r>
            <a:r>
              <a:rPr lang="fr-FR" sz="2400" err="1"/>
              <a:t>from</a:t>
            </a:r>
            <a:r>
              <a:rPr lang="fr-FR" sz="2400"/>
              <a:t> the latin </a:t>
            </a:r>
            <a:r>
              <a:rPr lang="fr-FR" sz="2400" err="1"/>
              <a:t>word</a:t>
            </a:r>
            <a:r>
              <a:rPr lang="fr-FR" sz="2400"/>
              <a:t> </a:t>
            </a:r>
            <a:r>
              <a:rPr lang="fr-FR" sz="2400" err="1"/>
              <a:t>which</a:t>
            </a:r>
            <a:r>
              <a:rPr lang="fr-FR" sz="2400"/>
              <a:t> </a:t>
            </a:r>
            <a:r>
              <a:rPr lang="fr-FR" sz="2400" err="1"/>
              <a:t>mean</a:t>
            </a:r>
            <a:r>
              <a:rPr lang="fr-FR" sz="2400"/>
              <a:t> "</a:t>
            </a:r>
            <a:r>
              <a:rPr lang="fr-FR" sz="2400" err="1"/>
              <a:t>moving</a:t>
            </a:r>
            <a:r>
              <a:rPr lang="fr-FR" sz="2400"/>
              <a:t> </a:t>
            </a:r>
            <a:r>
              <a:rPr lang="fr-FR" sz="2400" err="1"/>
              <a:t>faster</a:t>
            </a:r>
            <a:r>
              <a:rPr lang="fr-FR" sz="2400"/>
              <a:t>"</a:t>
            </a:r>
          </a:p>
          <a:p>
            <a:pPr marL="285750" indent="-285750">
              <a:buChar char="•"/>
            </a:pPr>
            <a:r>
              <a:rPr lang="fr-FR" sz="2400" err="1"/>
              <a:t>Astronomical</a:t>
            </a:r>
            <a:r>
              <a:rPr lang="fr-FR" sz="2400"/>
              <a:t> body </a:t>
            </a:r>
            <a:r>
              <a:rPr lang="fr-FR" sz="2400" err="1"/>
              <a:t>orbiting</a:t>
            </a:r>
            <a:r>
              <a:rPr lang="fr-FR" sz="2400"/>
              <a:t> a star </a:t>
            </a:r>
            <a:endParaRPr lang="fr-FR"/>
          </a:p>
          <a:p>
            <a:pPr marL="285750" indent="-285750">
              <a:buChar char="•"/>
            </a:pPr>
            <a:r>
              <a:rPr lang="fr-FR" sz="2400"/>
              <a:t>Rounded by </a:t>
            </a:r>
            <a:r>
              <a:rPr lang="fr-FR" sz="2400" err="1"/>
              <a:t>it's</a:t>
            </a:r>
            <a:r>
              <a:rPr lang="fr-FR" sz="2400"/>
              <a:t> </a:t>
            </a:r>
            <a:r>
              <a:rPr lang="fr-FR" sz="2400" err="1"/>
              <a:t>own</a:t>
            </a:r>
            <a:r>
              <a:rPr lang="fr-FR" sz="2400"/>
              <a:t> </a:t>
            </a:r>
            <a:r>
              <a:rPr lang="fr-FR" sz="2400" err="1"/>
              <a:t>gravity</a:t>
            </a:r>
            <a:r>
              <a:rPr lang="fr-FR" sz="2400"/>
              <a:t> </a:t>
            </a:r>
          </a:p>
          <a:p>
            <a:pPr marL="285750" indent="-285750">
              <a:buChar char="•"/>
            </a:pPr>
            <a:endParaRPr lang="fr-FR"/>
          </a:p>
          <a:p>
            <a:pPr marL="285750" indent="-285750">
              <a:buChar char="•"/>
            </a:pPr>
            <a:endParaRPr lang="fr-FR"/>
          </a:p>
        </p:txBody>
      </p:sp>
      <p:sp>
        <p:nvSpPr>
          <p:cNvPr id="5" name="ZoneTexte 4"/>
          <p:cNvSpPr txBox="1"/>
          <p:nvPr>
            <p:extLst>
              <p:ext uri="{D42A27DB-BD31-4B8C-83A1-F6EECF244321}">
                <p14:modId xmlns:p14="http://schemas.microsoft.com/office/powerpoint/2010/main" val="612282012"/>
              </p:ext>
            </p:extLst>
          </p:nvPr>
        </p:nvSpPr>
        <p:spPr>
          <a:xfrm>
            <a:off x="8791575" y="1743075"/>
            <a:ext cx="2743200" cy="230832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/>
              <a:t>Minimal size: </a:t>
            </a:r>
          </a:p>
          <a:p>
            <a:endParaRPr lang="fr-FR" sz="2400"/>
          </a:p>
          <a:p>
            <a:pPr marL="342900" indent="-342900">
              <a:buChar char="•"/>
            </a:pPr>
            <a:r>
              <a:rPr lang="fr-FR" sz="2400"/>
              <a:t>5 x 10^20 kg</a:t>
            </a:r>
            <a:endParaRPr lang="fr-FR"/>
          </a:p>
          <a:p>
            <a:endParaRPr lang="fr-FR" sz="2400"/>
          </a:p>
          <a:p>
            <a:pPr marL="342900" indent="-342900">
              <a:buChar char="•"/>
            </a:pPr>
            <a:r>
              <a:rPr lang="fr-FR" sz="2400"/>
              <a:t>800km of </a:t>
            </a:r>
            <a:r>
              <a:rPr lang="fr-FR" sz="2400" err="1"/>
              <a:t>diameter</a:t>
            </a:r>
            <a:r>
              <a:rPr lang="fr-FR" sz="2400"/>
              <a:t> </a:t>
            </a:r>
          </a:p>
        </p:txBody>
      </p:sp>
      <p:pic>
        <p:nvPicPr>
          <p:cNvPr id="6" name="Image 6" descr="https://i.ytimg.com/vi/QfsoEhBkW4U/maxresdefaul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800225"/>
            <a:ext cx="4664858" cy="2629642"/>
          </a:xfrm>
          <a:prstGeom prst="rect">
            <a:avLst/>
          </a:prstGeom>
        </p:spPr>
      </p:pic>
      <p:sp>
        <p:nvSpPr>
          <p:cNvPr id="3" name="Flèche : droite 2"/>
          <p:cNvSpPr/>
          <p:nvPr/>
        </p:nvSpPr>
        <p:spPr>
          <a:xfrm>
            <a:off x="1143000" y="5414283"/>
            <a:ext cx="1387598" cy="6801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>
            <p:extLst>
              <p:ext uri="{D42A27DB-BD31-4B8C-83A1-F6EECF244321}">
                <p14:modId xmlns:p14="http://schemas.microsoft.com/office/powerpoint/2010/main" val="652791881"/>
              </p:ext>
            </p:extLst>
          </p:nvPr>
        </p:nvSpPr>
        <p:spPr>
          <a:xfrm>
            <a:off x="2895600" y="5292074"/>
            <a:ext cx="8122722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 planets in the solar system: Mercure, Venus, la Terre, Mars, Jupiter, Saturn, Uranus et Neptune.  </a:t>
            </a:r>
            <a:br>
              <a:rPr lang="en-US"/>
            </a:b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388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>
            <p:extLst>
              <p:ext uri="{D42A27DB-BD31-4B8C-83A1-F6EECF244321}">
                <p14:modId xmlns:p14="http://schemas.microsoft.com/office/powerpoint/2010/main" val="3693275794"/>
              </p:ext>
            </p:extLst>
          </p:nvPr>
        </p:nvSpPr>
        <p:spPr>
          <a:xfrm>
            <a:off x="3552825" y="390525"/>
            <a:ext cx="5147953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400" u="sng">
                <a:solidFill>
                  <a:srgbClr val="FF0000"/>
                </a:solidFill>
              </a:rPr>
              <a:t>EXOPLANETS</a:t>
            </a:r>
          </a:p>
        </p:txBody>
      </p:sp>
      <p:sp>
        <p:nvSpPr>
          <p:cNvPr id="3" name="Rectangle 2"/>
          <p:cNvSpPr/>
          <p:nvPr/>
        </p:nvSpPr>
        <p:spPr>
          <a:xfrm>
            <a:off x="3495675" y="246063"/>
            <a:ext cx="5475288" cy="109252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>
            <p:extLst>
              <p:ext uri="{D42A27DB-BD31-4B8C-83A1-F6EECF244321}">
                <p14:modId xmlns:p14="http://schemas.microsoft.com/office/powerpoint/2010/main" val="1472367630"/>
              </p:ext>
            </p:extLst>
          </p:nvPr>
        </p:nvSpPr>
        <p:spPr>
          <a:xfrm>
            <a:off x="1057275" y="1657350"/>
            <a:ext cx="9814955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IT'S A TYPE OF PLANET ORBITING A DIFFERENT STARS FROM THE SUN</a:t>
            </a:r>
          </a:p>
        </p:txBody>
      </p:sp>
      <p:sp>
        <p:nvSpPr>
          <p:cNvPr id="5" name="ZoneTexte 4"/>
          <p:cNvSpPr txBox="1"/>
          <p:nvPr>
            <p:extLst>
              <p:ext uri="{D42A27DB-BD31-4B8C-83A1-F6EECF244321}">
                <p14:modId xmlns:p14="http://schemas.microsoft.com/office/powerpoint/2010/main" val="2779643804"/>
              </p:ext>
            </p:extLst>
          </p:nvPr>
        </p:nvSpPr>
        <p:spPr>
          <a:xfrm>
            <a:off x="1272935" y="2362200"/>
            <a:ext cx="9387691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Giordano Bruno says : "fixed stars are similar to the Sun – so must be accompanied by planets." </a:t>
            </a:r>
            <a:br>
              <a:rPr>
                <a:latin typeface="+mn-ea"/>
                <a:cs typeface="+mn-ea"/>
              </a:rPr>
            </a:br>
            <a:endParaRPr lang="en-US"/>
          </a:p>
        </p:txBody>
      </p:sp>
      <p:sp>
        <p:nvSpPr>
          <p:cNvPr id="6" name="ZoneTexte 5"/>
          <p:cNvSpPr txBox="1"/>
          <p:nvPr>
            <p:extLst>
              <p:ext uri="{D42A27DB-BD31-4B8C-83A1-F6EECF244321}">
                <p14:modId xmlns:p14="http://schemas.microsoft.com/office/powerpoint/2010/main" val="920371054"/>
              </p:ext>
            </p:extLst>
          </p:nvPr>
        </p:nvSpPr>
        <p:spPr>
          <a:xfrm>
            <a:off x="2137014" y="2752725"/>
            <a:ext cx="8158595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FIRST DISCOVERY : </a:t>
            </a:r>
          </a:p>
          <a:p>
            <a:pPr algn="ctr"/>
            <a:r>
              <a:rPr lang="en-US"/>
              <a:t>51 </a:t>
            </a:r>
            <a:r>
              <a:rPr lang="en-US" err="1"/>
              <a:t>Pegasi</a:t>
            </a:r>
            <a:r>
              <a:rPr lang="en-US"/>
              <a:t> b. bye two Swiss astronomers, Didier </a:t>
            </a:r>
            <a:r>
              <a:rPr lang="en-US" err="1"/>
              <a:t>Queloz</a:t>
            </a:r>
            <a:r>
              <a:rPr lang="en-US"/>
              <a:t> and Michel Mayor in 1955</a:t>
            </a:r>
            <a:endParaRPr/>
          </a:p>
        </p:txBody>
      </p:sp>
      <p:sp>
        <p:nvSpPr>
          <p:cNvPr id="7" name="ZoneTexte 6"/>
          <p:cNvSpPr txBox="1"/>
          <p:nvPr>
            <p:extLst>
              <p:ext uri="{D42A27DB-BD31-4B8C-83A1-F6EECF244321}">
                <p14:modId xmlns:p14="http://schemas.microsoft.com/office/powerpoint/2010/main" val="703853119"/>
              </p:ext>
            </p:extLst>
          </p:nvPr>
        </p:nvSpPr>
        <p:spPr>
          <a:xfrm>
            <a:off x="1676400" y="3467100"/>
            <a:ext cx="9728014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3,608 exoplanets, in 2,702 planetary systems and 610 multiple planetary systems</a:t>
            </a:r>
            <a:endParaRPr lang="fr-FR" sz="2000" b="1">
              <a:solidFill>
                <a:srgbClr val="FF0000"/>
              </a:solidFill>
            </a:endParaRPr>
          </a:p>
        </p:txBody>
      </p:sp>
      <p:pic>
        <p:nvPicPr>
          <p:cNvPr id="8" name="Image 8" descr="https://exoplanets.nasa.gov/system/resources/detail_files/257_EarthlikeExoplanets_0722s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914" y="3990975"/>
            <a:ext cx="5362574" cy="267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06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>
            <p:extLst>
              <p:ext uri="{D42A27DB-BD31-4B8C-83A1-F6EECF244321}">
                <p14:modId xmlns:p14="http://schemas.microsoft.com/office/powerpoint/2010/main" val="1634444292"/>
              </p:ext>
            </p:extLst>
          </p:nvPr>
        </p:nvSpPr>
        <p:spPr>
          <a:xfrm>
            <a:off x="695325" y="1238250"/>
            <a:ext cx="6770914" cy="397031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The spaceship Saturn V, which has been used during Apollo 11, can travel at 9600km/h. It’s 4,5 times faster than the Concorde. The closest exoplanet is 4.2 light years from here. One light year is equivalent to 9461 billion of km:</a:t>
            </a:r>
            <a:r>
              <a:rPr lang="fr-FR" sz="2800"/>
              <a:t> </a:t>
            </a:r>
          </a:p>
          <a:p>
            <a:r>
              <a:rPr lang="en-US" sz="2800"/>
              <a:t>V= D/T     T= D/V</a:t>
            </a:r>
            <a:r>
              <a:rPr lang="fr-FR" sz="2800"/>
              <a:t> </a:t>
            </a:r>
          </a:p>
          <a:p>
            <a:r>
              <a:rPr lang="en-US" sz="2800"/>
              <a:t>T= (4,2 x 9461 x 10</a:t>
            </a:r>
            <a:r>
              <a:rPr lang="en-US" sz="1600" baseline="30000"/>
              <a:t>9</a:t>
            </a:r>
            <a:r>
              <a:rPr lang="en-US" sz="2800"/>
              <a:t>) / 9600</a:t>
            </a:r>
            <a:r>
              <a:rPr lang="fr-FR" sz="2800"/>
              <a:t> </a:t>
            </a:r>
          </a:p>
          <a:p>
            <a:endParaRPr lang="fr-FR" sz="2800"/>
          </a:p>
        </p:txBody>
      </p:sp>
      <p:sp>
        <p:nvSpPr>
          <p:cNvPr id="3" name="ZoneTexte 2"/>
          <p:cNvSpPr txBox="1"/>
          <p:nvPr>
            <p:extLst>
              <p:ext uri="{D42A27DB-BD31-4B8C-83A1-F6EECF244321}">
                <p14:modId xmlns:p14="http://schemas.microsoft.com/office/powerpoint/2010/main" val="2239524525"/>
              </p:ext>
            </p:extLst>
          </p:nvPr>
        </p:nvSpPr>
        <p:spPr>
          <a:xfrm>
            <a:off x="2886075" y="285750"/>
            <a:ext cx="6109854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200" u="sng">
                <a:solidFill>
                  <a:srgbClr val="FF0000"/>
                </a:solidFill>
              </a:rPr>
              <a:t>CAN WE REACH PROXIMA B ? </a:t>
            </a:r>
          </a:p>
        </p:txBody>
      </p:sp>
      <p:sp>
        <p:nvSpPr>
          <p:cNvPr id="4" name="ZoneTexte 3"/>
          <p:cNvSpPr txBox="1"/>
          <p:nvPr>
            <p:extLst>
              <p:ext uri="{D42A27DB-BD31-4B8C-83A1-F6EECF244321}">
                <p14:modId xmlns:p14="http://schemas.microsoft.com/office/powerpoint/2010/main" val="357201442"/>
              </p:ext>
            </p:extLst>
          </p:nvPr>
        </p:nvSpPr>
        <p:spPr>
          <a:xfrm>
            <a:off x="8001000" y="3019425"/>
            <a:ext cx="3473532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/>
              <a:t>T= 4139187500 h</a:t>
            </a:r>
            <a:endParaRPr lang="fr-FR" sz="2800"/>
          </a:p>
        </p:txBody>
      </p:sp>
      <p:sp>
        <p:nvSpPr>
          <p:cNvPr id="5" name="ZoneTexte 4"/>
          <p:cNvSpPr txBox="1"/>
          <p:nvPr>
            <p:extLst>
              <p:ext uri="{D42A27DB-BD31-4B8C-83A1-F6EECF244321}">
                <p14:modId xmlns:p14="http://schemas.microsoft.com/office/powerpoint/2010/main" val="1812351289"/>
              </p:ext>
            </p:extLst>
          </p:nvPr>
        </p:nvSpPr>
        <p:spPr>
          <a:xfrm>
            <a:off x="8367713" y="3695700"/>
            <a:ext cx="3473532" cy="187743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T= 172466145.8 days </a:t>
            </a:r>
            <a:endParaRPr lang="fr-FR" sz="3200"/>
          </a:p>
          <a:p>
            <a:endParaRPr lang="fr-FR" sz="3200"/>
          </a:p>
          <a:p>
            <a:r>
              <a:rPr lang="en-US" sz="2800"/>
              <a:t>T= 472510 years </a:t>
            </a:r>
            <a:br>
              <a:rPr>
                <a:latin typeface="+mn-ea"/>
                <a:cs typeface="+mn-ea"/>
              </a:rPr>
            </a:br>
            <a:endParaRPr lang="en-US" sz="2800"/>
          </a:p>
        </p:txBody>
      </p:sp>
      <p:sp>
        <p:nvSpPr>
          <p:cNvPr id="6" name="Rectangle 5"/>
          <p:cNvSpPr/>
          <p:nvPr/>
        </p:nvSpPr>
        <p:spPr>
          <a:xfrm>
            <a:off x="8267700" y="2428875"/>
            <a:ext cx="3461657" cy="35863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70784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éleste">
  <a:themeElements>
    <a:clrScheme name="Céleste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élest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élest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20</Slides>
  <Notes>20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Céleste</vt:lpstr>
      <vt:lpstr>Life beyond Earth</vt:lpstr>
      <vt:lpstr>I. The origins of life </vt:lpstr>
      <vt:lpstr>B) What conditions ARE REQUIRED FOR life and its development ?</vt:lpstr>
      <vt:lpstr>1°) wATER </vt:lpstr>
      <vt:lpstr>2 ) Oxygen &amp; dioxygen</vt:lpstr>
      <vt:lpstr>PowerPoint Presentation</vt:lpstr>
      <vt:lpstr>II. ALL ABOUT EXOPLANETS</vt:lpstr>
      <vt:lpstr>PowerPoint Presentation</vt:lpstr>
      <vt:lpstr>PowerPoint Presentation</vt:lpstr>
      <vt:lpstr>PowerPoint Presentation</vt:lpstr>
      <vt:lpstr>Iii. How to find EXOPLANETS</vt:lpstr>
      <vt:lpstr>1) Direct IMAGING</vt:lpstr>
      <vt:lpstr>2) the Transit method </vt:lpstr>
      <vt:lpstr>3) the radial velocity wiggle</vt:lpstr>
      <vt:lpstr>How many exoplanets have been found thanks to these methods ? </vt:lpstr>
      <vt:lpstr>IV. Is iT REALISTIC TO LIVE ON AN EXOPLANET?</vt:lpstr>
      <vt:lpstr>V. CONCLUSION</vt:lpstr>
      <vt:lpstr>NASA Wants To Seed Exoplanets With Human DNA</vt:lpstr>
      <vt:lpstr>Thank you for your attention!</vt:lpstr>
      <vt:lpstr>YOU want to increase you knowledge about exoplanets ?  visit our websites (sitography)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 beyond Earth</dc:title>
  <cp:revision>1</cp:revision>
  <dcterms:modified xsi:type="dcterms:W3CDTF">2017-05-22T05:26:36Z</dcterms:modified>
</cp:coreProperties>
</file>